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2" r:id="rId2"/>
    <p:sldId id="273" r:id="rId3"/>
    <p:sldId id="259" r:id="rId4"/>
    <p:sldId id="278" r:id="rId5"/>
    <p:sldId id="283" r:id="rId6"/>
    <p:sldId id="284" r:id="rId7"/>
    <p:sldId id="285" r:id="rId8"/>
    <p:sldId id="286" r:id="rId9"/>
    <p:sldId id="287" r:id="rId10"/>
    <p:sldId id="288" r:id="rId11"/>
    <p:sldId id="289" r:id="rId12"/>
  </p:sldIdLst>
  <p:sldSz cx="12192000" cy="6858000"/>
  <p:notesSz cx="6810375" cy="9942513"/>
  <p:defaultTextStyle>
    <a:defPPr rtl="0">
      <a:defRPr lang="en-GB"/>
    </a:defPPr>
    <a:lvl1pPr marL="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1D8B7"/>
    <a:srgbClr val="A09D79"/>
    <a:srgbClr val="AD5C4D"/>
    <a:srgbClr val="543E35"/>
    <a:srgbClr val="637700"/>
    <a:srgbClr val="FFF4ED"/>
    <a:srgbClr val="5E6A76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8" autoAdjust="0"/>
    <p:restoredTop sz="96807" autoAdjust="0"/>
  </p:normalViewPr>
  <p:slideViewPr>
    <p:cSldViewPr snapToGrid="0">
      <p:cViewPr varScale="1">
        <p:scale>
          <a:sx n="101" d="100"/>
          <a:sy n="101" d="100"/>
        </p:scale>
        <p:origin x="114" y="660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6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WRC-File3.nwrc.net\Compliance$\Equality\Equality%202022-2023\Copy%20of%20StudentEquality22_23%20(version%20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NWRC-File3.nwrc.net\Compliance$\Equality\Equality%202022-2023\Copy%20of%20StudentEquality22_23%20(version%202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WRC-File3.nwrc.net\Compliance$\Equality\Equality%202022-2023\Copy%20of%20StudentEquality22_23%20(version%202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WRC-File3.nwrc.net\Compliance$\Equality\Equality%202022-2023\Copy%20of%20StudentEquality22_23%20(version%20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WRC-File3.nwrc.net\Compliance$\Equality\Equality%202022-2023\Copy%20of%20StudentEquality22_23%20(version%20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WRC-File3.nwrc.net\Compliance$\Equality\Equality%202022-2023\Copy%20of%20StudentEquality22_23%20(version%20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WRC-File3.nwrc.net\Compliance$\Equality\Equality%202022-2023\Copy%20of%20StudentEquality22_23%20(version%202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NWRC-File3.nwrc.net\Compliance$\Equality\Equality%202022-2023\Copy%20of%20StudentEquality22_23%20(version%202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NWRC-File3.nwrc.net\Compliance$\Equality\Equality%202022-2023\Copy%20of%20StudentEquality22_23%20(version%202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NWRC-File3.nwrc.net\Compliance$\Equality\Equality%202022-2023\Copy%20of%20StudentEquality22_23%20(version%202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NWRC-File3.nwrc.net\Compliance$\Equality\Equality%202022-2023\Copy%20of%20StudentEquality22_23%20(version%202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solidFill>
                  <a:srgbClr val="000000"/>
                </a:solidFill>
              </a:rPr>
              <a:t>Learning Support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489129483814524"/>
          <c:y val="0.2001159230096238"/>
          <c:w val="0.8851087051618548"/>
          <c:h val="0.602375692621755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Disabled!$G$5:$G$8</c:f>
              <c:strCache>
                <c:ptCount val="4"/>
                <c:pt idx="0">
                  <c:v>Department of Technology and Creative Industries</c:v>
                </c:pt>
                <c:pt idx="1">
                  <c:v>Department of Health, Science and Sport</c:v>
                </c:pt>
                <c:pt idx="2">
                  <c:v>Department of Business and Professional Services</c:v>
                </c:pt>
                <c:pt idx="3">
                  <c:v>Department of Training and Skills </c:v>
                </c:pt>
              </c:strCache>
            </c:strRef>
          </c:cat>
          <c:val>
            <c:numRef>
              <c:f>Disabled!$H$5:$H$8</c:f>
              <c:numCache>
                <c:formatCode>0.0</c:formatCode>
                <c:ptCount val="4"/>
                <c:pt idx="0">
                  <c:v>30.855018587360593</c:v>
                </c:pt>
                <c:pt idx="1">
                  <c:v>28.438661710037177</c:v>
                </c:pt>
                <c:pt idx="2">
                  <c:v>21.375464684014869</c:v>
                </c:pt>
                <c:pt idx="3">
                  <c:v>19.330855018587361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9C-45A3-BC71-C6C94E1E0E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21795919"/>
        <c:axId val="1236017775"/>
      </c:barChart>
      <c:catAx>
        <c:axId val="12217959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rgbClr val="000000"/>
                    </a:solidFill>
                  </a:rPr>
                  <a:t>Departments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6017775"/>
        <c:crosses val="autoZero"/>
        <c:auto val="1"/>
        <c:lblAlgn val="ctr"/>
        <c:lblOffset val="100"/>
        <c:noMultiLvlLbl val="0"/>
      </c:catAx>
      <c:valAx>
        <c:axId val="1236017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rgbClr val="000000"/>
                    </a:solidFill>
                  </a:rPr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1795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>
                <a:solidFill>
                  <a:schemeClr val="bg2">
                    <a:lumMod val="10000"/>
                  </a:schemeClr>
                </a:solidFill>
              </a:rPr>
              <a:t>Racial Group - Not including White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RG!$D$3:$D$13</c:f>
              <c:strCache>
                <c:ptCount val="11"/>
                <c:pt idx="0">
                  <c:v>Any Other Ethnic Group</c:v>
                </c:pt>
                <c:pt idx="1">
                  <c:v>Asian Other</c:v>
                </c:pt>
                <c:pt idx="2">
                  <c:v>Black African</c:v>
                </c:pt>
                <c:pt idx="3">
                  <c:v>Black Caribbean</c:v>
                </c:pt>
                <c:pt idx="4">
                  <c:v>Black Other</c:v>
                </c:pt>
                <c:pt idx="5">
                  <c:v>Chinese</c:v>
                </c:pt>
                <c:pt idx="6">
                  <c:v>Indian</c:v>
                </c:pt>
                <c:pt idx="7">
                  <c:v>Irish Traveller</c:v>
                </c:pt>
                <c:pt idx="8">
                  <c:v>Mixed Ethnic Other</c:v>
                </c:pt>
                <c:pt idx="9">
                  <c:v>Prefer not to say</c:v>
                </c:pt>
                <c:pt idx="10">
                  <c:v>Pakistani</c:v>
                </c:pt>
              </c:strCache>
            </c:strRef>
          </c:cat>
          <c:val>
            <c:numRef>
              <c:f>RG!$E$3:$E$13</c:f>
              <c:numCache>
                <c:formatCode>0</c:formatCode>
                <c:ptCount val="11"/>
                <c:pt idx="0">
                  <c:v>11.929824561403509</c:v>
                </c:pt>
                <c:pt idx="1">
                  <c:v>8.7719298245614024</c:v>
                </c:pt>
                <c:pt idx="2">
                  <c:v>9.8245614035087723</c:v>
                </c:pt>
                <c:pt idx="3">
                  <c:v>3.1578947368421053</c:v>
                </c:pt>
                <c:pt idx="4">
                  <c:v>3.8596491228070176</c:v>
                </c:pt>
                <c:pt idx="5">
                  <c:v>4.2105263157894735</c:v>
                </c:pt>
                <c:pt idx="6">
                  <c:v>3.8596491228070176</c:v>
                </c:pt>
                <c:pt idx="7">
                  <c:v>3.8596491228070176</c:v>
                </c:pt>
                <c:pt idx="8">
                  <c:v>26.315789473684209</c:v>
                </c:pt>
                <c:pt idx="9">
                  <c:v>19.649122807017545</c:v>
                </c:pt>
                <c:pt idx="10">
                  <c:v>4.5614035087719298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1A-42E7-8FCC-AFE83B9E51D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08649455"/>
        <c:axId val="1206408463"/>
      </c:barChart>
      <c:catAx>
        <c:axId val="12086494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6408463"/>
        <c:crosses val="autoZero"/>
        <c:auto val="1"/>
        <c:lblAlgn val="ctr"/>
        <c:lblOffset val="100"/>
        <c:noMultiLvlLbl val="0"/>
      </c:catAx>
      <c:valAx>
        <c:axId val="1206408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dirty="0">
                    <a:solidFill>
                      <a:srgbClr val="000000"/>
                    </a:solidFill>
                  </a:rPr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8649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>
                <a:solidFill>
                  <a:schemeClr val="bg2">
                    <a:lumMod val="10000"/>
                  </a:schemeClr>
                </a:solidFill>
              </a:rPr>
              <a:t>Marital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03C-4407-A825-104A2BCDCC97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03C-4407-A825-104A2BCDCC97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03C-4407-A825-104A2BCDCC97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03C-4407-A825-104A2BCDCC97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03C-4407-A825-104A2BCDCC97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03C-4407-A825-104A2BCDCC97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03C-4407-A825-104A2BCDCC97}"/>
              </c:ext>
            </c:extLst>
          </c:dPt>
          <c:dLbls>
            <c:dLbl>
              <c:idx val="4"/>
              <c:layout>
                <c:manualLayout>
                  <c:x val="-8.2627540672280918E-3"/>
                  <c:y val="-4.26308516894654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3C-4407-A825-104A2BCDCC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MS!$D$2:$D$8</c:f>
              <c:strCache>
                <c:ptCount val="7"/>
                <c:pt idx="0">
                  <c:v>Divorced/Dissolved</c:v>
                </c:pt>
                <c:pt idx="1">
                  <c:v>Married/Civil Partner</c:v>
                </c:pt>
                <c:pt idx="2">
                  <c:v>Not Stated / known</c:v>
                </c:pt>
                <c:pt idx="3">
                  <c:v>Separated</c:v>
                </c:pt>
                <c:pt idx="4">
                  <c:v>Single</c:v>
                </c:pt>
                <c:pt idx="5">
                  <c:v>Widowed/Surviving civil partner</c:v>
                </c:pt>
                <c:pt idx="6">
                  <c:v>Prefer not to say</c:v>
                </c:pt>
              </c:strCache>
            </c:strRef>
          </c:cat>
          <c:val>
            <c:numRef>
              <c:f>MS!$E$2:$E$8</c:f>
              <c:numCache>
                <c:formatCode>0.0</c:formatCode>
                <c:ptCount val="7"/>
                <c:pt idx="0">
                  <c:v>1.6401590457256463</c:v>
                </c:pt>
                <c:pt idx="1">
                  <c:v>12.040258449304176</c:v>
                </c:pt>
                <c:pt idx="2">
                  <c:v>10.859840954274354</c:v>
                </c:pt>
                <c:pt idx="3">
                  <c:v>1.3916500994035785</c:v>
                </c:pt>
                <c:pt idx="4">
                  <c:v>76.366799204771368</c:v>
                </c:pt>
                <c:pt idx="5">
                  <c:v>0.90705765407554673</c:v>
                </c:pt>
                <c:pt idx="6">
                  <c:v>0.83250497017892644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03C-4407-A825-104A2BCDCC9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9870507165234375"/>
          <c:w val="0.89865454633544073"/>
          <c:h val="0.300752127919711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bg2">
                    <a:lumMod val="10000"/>
                  </a:schemeClr>
                </a:solidFill>
              </a:rPr>
              <a:t>Gender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explosion val="3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38-4F74-BC09-94F9EC678DB2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38-4F74-BC09-94F9EC678DB2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838-4F74-BC09-94F9EC678D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Gender!$D$4:$D$6</c:f>
              <c:strCache>
                <c:ptCount val="3"/>
                <c:pt idx="0">
                  <c:v>Female</c:v>
                </c:pt>
                <c:pt idx="1">
                  <c:v>Male</c:v>
                </c:pt>
                <c:pt idx="2">
                  <c:v>Other</c:v>
                </c:pt>
              </c:strCache>
            </c:strRef>
          </c:cat>
          <c:val>
            <c:numRef>
              <c:f>Gender!$E$4:$E$6</c:f>
              <c:numCache>
                <c:formatCode>0.0</c:formatCode>
                <c:ptCount val="3"/>
                <c:pt idx="0">
                  <c:v>47.465208747514907</c:v>
                </c:pt>
                <c:pt idx="1">
                  <c:v>52.062624254473164</c:v>
                </c:pt>
                <c:pt idx="2">
                  <c:v>0.47216699801192841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838-4F74-BC09-94F9EC678DB2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2838-4F74-BC09-94F9EC678DB2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2838-4F74-BC09-94F9EC678DB2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2838-4F74-BC09-94F9EC678D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Gender!$D$4:$D$6</c:f>
              <c:strCache>
                <c:ptCount val="3"/>
                <c:pt idx="0">
                  <c:v>Female</c:v>
                </c:pt>
                <c:pt idx="1">
                  <c:v>Male</c:v>
                </c:pt>
                <c:pt idx="2">
                  <c:v>Other</c:v>
                </c:pt>
              </c:strCache>
            </c:strRef>
          </c:cat>
          <c:val>
            <c:numRef>
              <c:f>Gender!$F$4:$F$6</c:f>
              <c:numCache>
                <c:formatCode>General</c:formatCode>
                <c:ptCount val="3"/>
                <c:pt idx="0">
                  <c:v>3820</c:v>
                </c:pt>
                <c:pt idx="1">
                  <c:v>4190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838-4F74-BC09-94F9EC678DB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143161421343853"/>
          <c:y val="0.89418484845371149"/>
          <c:w val="0.35237211793657625"/>
          <c:h val="7.97159540452355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>
                <a:solidFill>
                  <a:schemeClr val="bg2">
                    <a:lumMod val="10000"/>
                  </a:schemeClr>
                </a:solidFill>
              </a:rPr>
              <a:t>Location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explosion val="8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04-455D-83B0-52B8C95CC9C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04-455D-83B0-52B8C95CC9C7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604-455D-83B0-52B8C95CC9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Location!$D$2:$D$4</c:f>
              <c:strCache>
                <c:ptCount val="3"/>
                <c:pt idx="0">
                  <c:v>Derry</c:v>
                </c:pt>
                <c:pt idx="1">
                  <c:v>Limavady</c:v>
                </c:pt>
                <c:pt idx="2">
                  <c:v>Strabane</c:v>
                </c:pt>
              </c:strCache>
            </c:strRef>
          </c:cat>
          <c:val>
            <c:numRef>
              <c:f>Location!$E$2:$E$4</c:f>
              <c:numCache>
                <c:formatCode>0</c:formatCode>
                <c:ptCount val="3"/>
                <c:pt idx="0">
                  <c:v>65.904572564612323</c:v>
                </c:pt>
                <c:pt idx="1">
                  <c:v>26.466202783300197</c:v>
                </c:pt>
                <c:pt idx="2">
                  <c:v>7.5049701789264418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04-455D-83B0-52B8C95CC9C7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8604-455D-83B0-52B8C95CC9C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8604-455D-83B0-52B8C95CC9C7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8604-455D-83B0-52B8C95CC9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Location!$D$2:$D$4</c:f>
              <c:strCache>
                <c:ptCount val="3"/>
                <c:pt idx="0">
                  <c:v>Derry</c:v>
                </c:pt>
                <c:pt idx="1">
                  <c:v>Limavady</c:v>
                </c:pt>
                <c:pt idx="2">
                  <c:v>Strabane</c:v>
                </c:pt>
              </c:strCache>
            </c:strRef>
          </c:cat>
          <c:val>
            <c:numRef>
              <c:f>Location!$F$2:$F$4</c:f>
              <c:numCache>
                <c:formatCode>General</c:formatCode>
                <c:ptCount val="3"/>
                <c:pt idx="0">
                  <c:v>5304</c:v>
                </c:pt>
                <c:pt idx="1">
                  <c:v>2130</c:v>
                </c:pt>
                <c:pt idx="2">
                  <c:v>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604-455D-83B0-52B8C95CC9C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9634875292598"/>
          <c:y val="0.85602972451314718"/>
          <c:w val="0.40955417992383125"/>
          <c:h val="0.129228737023528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>
                <a:solidFill>
                  <a:schemeClr val="bg2">
                    <a:lumMod val="10000"/>
                  </a:schemeClr>
                </a:solidFill>
              </a:rPr>
              <a:t>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Age!$A$3:$A$8</c:f>
              <c:strCache>
                <c:ptCount val="6"/>
                <c:pt idx="0">
                  <c:v>18 and under</c:v>
                </c:pt>
                <c:pt idx="1">
                  <c:v>19 to 30</c:v>
                </c:pt>
                <c:pt idx="2">
                  <c:v>31 to 40</c:v>
                </c:pt>
                <c:pt idx="3">
                  <c:v>41 to 50</c:v>
                </c:pt>
                <c:pt idx="4">
                  <c:v>51 to 60</c:v>
                </c:pt>
                <c:pt idx="5">
                  <c:v>61 +</c:v>
                </c:pt>
              </c:strCache>
            </c:strRef>
          </c:cat>
          <c:val>
            <c:numRef>
              <c:f>Age!$B$3:$B$8</c:f>
              <c:numCache>
                <c:formatCode>0</c:formatCode>
                <c:ptCount val="6"/>
                <c:pt idx="0">
                  <c:v>36.518389662027836</c:v>
                </c:pt>
                <c:pt idx="1">
                  <c:v>29.22465208747515</c:v>
                </c:pt>
                <c:pt idx="2">
                  <c:v>15.183896620278331</c:v>
                </c:pt>
                <c:pt idx="3">
                  <c:v>9.4433399602385677</c:v>
                </c:pt>
                <c:pt idx="4">
                  <c:v>5.1689860834990062</c:v>
                </c:pt>
                <c:pt idx="5">
                  <c:v>4.4607355864811131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CE-4FBA-8D5E-1B21075903F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34598783"/>
        <c:axId val="422278127"/>
      </c:barChart>
      <c:catAx>
        <c:axId val="143459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2278127"/>
        <c:crosses val="autoZero"/>
        <c:auto val="1"/>
        <c:lblAlgn val="ctr"/>
        <c:lblOffset val="100"/>
        <c:noMultiLvlLbl val="0"/>
      </c:catAx>
      <c:valAx>
        <c:axId val="422278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dirty="0">
                    <a:solidFill>
                      <a:srgbClr val="000000"/>
                    </a:solidFill>
                  </a:rPr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4598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>
                <a:solidFill>
                  <a:schemeClr val="bg2">
                    <a:lumMod val="10000"/>
                  </a:schemeClr>
                </a:solidFill>
              </a:rPr>
              <a:t>Religious Belief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RB!$C$2:$C$14</c:f>
              <c:strCache>
                <c:ptCount val="13"/>
                <c:pt idx="0">
                  <c:v>Buddhist</c:v>
                </c:pt>
                <c:pt idx="1">
                  <c:v>Church of Ireland</c:v>
                </c:pt>
                <c:pt idx="2">
                  <c:v>Hindu</c:v>
                </c:pt>
                <c:pt idx="3">
                  <c:v>Methodist</c:v>
                </c:pt>
                <c:pt idx="4">
                  <c:v>Muslim</c:v>
                </c:pt>
                <c:pt idx="5">
                  <c:v>None</c:v>
                </c:pt>
                <c:pt idx="6">
                  <c:v>Other Christian</c:v>
                </c:pt>
                <c:pt idx="7">
                  <c:v>Other Religion</c:v>
                </c:pt>
                <c:pt idx="8">
                  <c:v>Presbyterian Church in Ireland</c:v>
                </c:pt>
                <c:pt idx="9">
                  <c:v>Roman Catholic</c:v>
                </c:pt>
                <c:pt idx="10">
                  <c:v>Sikh</c:v>
                </c:pt>
                <c:pt idx="11">
                  <c:v>Jewish</c:v>
                </c:pt>
                <c:pt idx="12">
                  <c:v>Prefer Not to say</c:v>
                </c:pt>
              </c:strCache>
            </c:strRef>
          </c:cat>
          <c:val>
            <c:numRef>
              <c:f>RB!$D$2:$D$14</c:f>
              <c:numCache>
                <c:formatCode>0.0</c:formatCode>
                <c:ptCount val="13"/>
                <c:pt idx="0">
                  <c:v>0.1242544731610338</c:v>
                </c:pt>
                <c:pt idx="1">
                  <c:v>5.6908548707753477</c:v>
                </c:pt>
                <c:pt idx="2">
                  <c:v>7.4552683896620273E-2</c:v>
                </c:pt>
                <c:pt idx="3">
                  <c:v>0.53429423459244529</c:v>
                </c:pt>
                <c:pt idx="4">
                  <c:v>0.41003976143141158</c:v>
                </c:pt>
                <c:pt idx="5">
                  <c:v>17.171968190854873</c:v>
                </c:pt>
                <c:pt idx="6">
                  <c:v>4.0134194831013916</c:v>
                </c:pt>
                <c:pt idx="7">
                  <c:v>1.242544731610338</c:v>
                </c:pt>
                <c:pt idx="8">
                  <c:v>6.784294234592446</c:v>
                </c:pt>
                <c:pt idx="9">
                  <c:v>49.428429423459249</c:v>
                </c:pt>
                <c:pt idx="10">
                  <c:v>1.2425447316103379E-2</c:v>
                </c:pt>
                <c:pt idx="11">
                  <c:v>1.2425447316103379E-2</c:v>
                </c:pt>
                <c:pt idx="12">
                  <c:v>1.2425447316103379E-2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1B-47CA-9281-68F9C27FCCD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36627055"/>
        <c:axId val="422680383"/>
      </c:barChart>
      <c:catAx>
        <c:axId val="1436627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2680383"/>
        <c:crosses val="autoZero"/>
        <c:auto val="1"/>
        <c:lblAlgn val="ctr"/>
        <c:lblOffset val="100"/>
        <c:noMultiLvlLbl val="0"/>
      </c:catAx>
      <c:valAx>
        <c:axId val="4226803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dirty="0">
                    <a:solidFill>
                      <a:srgbClr val="000000"/>
                    </a:solidFill>
                  </a:rPr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6627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>
                <a:solidFill>
                  <a:schemeClr val="bg2">
                    <a:lumMod val="10000"/>
                  </a:schemeClr>
                </a:solidFill>
              </a:rPr>
              <a:t>Sexual Orientation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8A-4040-8AC1-9C96976E165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8A-4040-8AC1-9C96976E165A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8A-4040-8AC1-9C96976E165A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8A-4040-8AC1-9C96976E165A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E8A-4040-8AC1-9C96976E165A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E8A-4040-8AC1-9C96976E165A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E8A-4040-8AC1-9C96976E16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SO!$D$2:$D$8</c:f>
              <c:strCache>
                <c:ptCount val="7"/>
                <c:pt idx="0">
                  <c:v>Bisexual</c:v>
                </c:pt>
                <c:pt idx="1">
                  <c:v>Gay</c:v>
                </c:pt>
                <c:pt idx="2">
                  <c:v>Heterosexual/Straight</c:v>
                </c:pt>
                <c:pt idx="3">
                  <c:v>Lesbian</c:v>
                </c:pt>
                <c:pt idx="4">
                  <c:v>Not stated</c:v>
                </c:pt>
                <c:pt idx="5">
                  <c:v>Other</c:v>
                </c:pt>
                <c:pt idx="6">
                  <c:v>Prefer not to say</c:v>
                </c:pt>
              </c:strCache>
            </c:strRef>
          </c:cat>
          <c:val>
            <c:numRef>
              <c:f>SO!$E$2:$E$8</c:f>
              <c:numCache>
                <c:formatCode>0.0</c:formatCode>
                <c:ptCount val="7"/>
                <c:pt idx="0">
                  <c:v>2.9696819085487078</c:v>
                </c:pt>
                <c:pt idx="1">
                  <c:v>0.70825049701789267</c:v>
                </c:pt>
                <c:pt idx="2">
                  <c:v>67.221669980119287</c:v>
                </c:pt>
                <c:pt idx="3">
                  <c:v>0.73310139165009935</c:v>
                </c:pt>
                <c:pt idx="4">
                  <c:v>12.972166998011927</c:v>
                </c:pt>
                <c:pt idx="5">
                  <c:v>1.9135188866799206</c:v>
                </c:pt>
                <c:pt idx="6">
                  <c:v>13.481610337972166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E8A-4040-8AC1-9C96976E16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824089850911826"/>
          <c:y val="0.90543695843988603"/>
          <c:w val="0.76166852521522477"/>
          <c:h val="9.45630415601139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>
                <a:solidFill>
                  <a:schemeClr val="bg2">
                    <a:lumMod val="10000"/>
                  </a:schemeClr>
                </a:solidFill>
              </a:rPr>
              <a:t>Dependant - Adult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chemeClr val="accent2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26-4AB9-8E32-CD51A8785535}"/>
              </c:ext>
            </c:extLst>
          </c:dPt>
          <c:dPt>
            <c:idx val="1"/>
            <c:bubble3D val="0"/>
            <c:explosion val="9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26-4AB9-8E32-CD51A878553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DepA!$D$2:$D$3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DepA!$E$2:$E$3</c:f>
              <c:numCache>
                <c:formatCode>0</c:formatCode>
                <c:ptCount val="2"/>
                <c:pt idx="0">
                  <c:v>98.459244532803183</c:v>
                </c:pt>
                <c:pt idx="1">
                  <c:v>1.5407554671968191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26-4AB9-8E32-CD51A87855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>
                <a:solidFill>
                  <a:schemeClr val="bg2">
                    <a:lumMod val="10000"/>
                  </a:schemeClr>
                </a:solidFill>
              </a:rPr>
              <a:t>Dependant - Child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explosion val="14"/>
          <c:dPt>
            <c:idx val="0"/>
            <c:bubble3D val="0"/>
            <c:spPr>
              <a:solidFill>
                <a:schemeClr val="accent4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A5-4E05-A13F-CEB03777E837}"/>
              </c:ext>
            </c:extLst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A5-4E05-A13F-CEB03777E8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DepC!$D$2:$D$3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DepC!$E$2:$E$3</c:f>
              <c:numCache>
                <c:formatCode>0</c:formatCode>
                <c:ptCount val="2"/>
                <c:pt idx="0">
                  <c:v>84.990059642147116</c:v>
                </c:pt>
                <c:pt idx="1">
                  <c:v>15.009940357852884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A5-4E05-A13F-CEB03777E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>
                <a:solidFill>
                  <a:schemeClr val="bg2">
                    <a:lumMod val="10000"/>
                  </a:schemeClr>
                </a:solidFill>
              </a:rPr>
              <a:t>Community Background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CB!$D$3:$D$9</c:f>
              <c:strCache>
                <c:ptCount val="7"/>
                <c:pt idx="0">
                  <c:v>None</c:v>
                </c:pt>
                <c:pt idx="1">
                  <c:v>Not Stated</c:v>
                </c:pt>
                <c:pt idx="2">
                  <c:v>Other Christian</c:v>
                </c:pt>
                <c:pt idx="3">
                  <c:v>Other Religion</c:v>
                </c:pt>
                <c:pt idx="4">
                  <c:v>Protestant</c:v>
                </c:pt>
                <c:pt idx="5">
                  <c:v>Prefer not to say</c:v>
                </c:pt>
                <c:pt idx="6">
                  <c:v>Roman Catholic</c:v>
                </c:pt>
              </c:strCache>
            </c:strRef>
          </c:cat>
          <c:val>
            <c:numRef>
              <c:f>CB!$E$3:$E$9</c:f>
              <c:numCache>
                <c:formatCode>0</c:formatCode>
                <c:ptCount val="7"/>
                <c:pt idx="0">
                  <c:v>8.6232604373757464</c:v>
                </c:pt>
                <c:pt idx="1">
                  <c:v>12.798210735586482</c:v>
                </c:pt>
                <c:pt idx="2">
                  <c:v>3.4915506958250497</c:v>
                </c:pt>
                <c:pt idx="3">
                  <c:v>1.0561630218687872</c:v>
                </c:pt>
                <c:pt idx="4">
                  <c:v>17.047713717693838</c:v>
                </c:pt>
                <c:pt idx="5">
                  <c:v>0.26093439363817095</c:v>
                </c:pt>
                <c:pt idx="6">
                  <c:v>56.722166998011922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81-4C11-9BA1-62725138F5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38457823"/>
        <c:axId val="422273327"/>
      </c:barChart>
      <c:catAx>
        <c:axId val="1438457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2273327"/>
        <c:crosses val="autoZero"/>
        <c:auto val="1"/>
        <c:lblAlgn val="ctr"/>
        <c:lblOffset val="100"/>
        <c:noMultiLvlLbl val="0"/>
      </c:catAx>
      <c:valAx>
        <c:axId val="4222733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8457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9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n-GB"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n-GB" sz="1200"/>
            </a:lvl1pPr>
          </a:lstStyle>
          <a:p>
            <a:pPr rtl="0"/>
            <a:fld id="{FD913024-4032-4B4F-8680-09D5E08EDB6E}" type="datetimeFigureOut">
              <a:rPr lang="en-GB" smtClean="0"/>
              <a:t>11/09/2023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GB"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n-GB" sz="1200"/>
            </a:lvl1pPr>
          </a:lstStyle>
          <a:p>
            <a:pPr rtl="0"/>
            <a:fld id="{49E357A0-8177-46BC-BFCE-19D99E345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n-GB"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n-GB" sz="1200"/>
            </a:lvl1pPr>
          </a:lstStyle>
          <a:p>
            <a:pPr rtl="0"/>
            <a:fld id="{F2AE225E-43E0-7047-8ADB-DD9EBB41B4D0}" type="datetimeFigureOut">
              <a:rPr lang="en-GB" noProof="0" smtClean="0"/>
              <a:t>11/09/2023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en-GB"/>
            </a:defPPr>
          </a:lstStyle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GB"/>
            </a:def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GB"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n-GB" sz="1200"/>
            </a:lvl1pPr>
          </a:lstStyle>
          <a:p>
            <a:pPr rtl="0"/>
            <a:fld id="{7C366290-4595-5745-A50F-D5EC13BAC604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8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900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850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7C366290-4595-5745-A50F-D5EC13BAC60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72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896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91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968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353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7C366290-4595-5745-A50F-D5EC13BAC604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797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144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95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GB"/>
            </a:defPPr>
          </a:lstStyle>
          <a:p>
            <a:pPr algn="ctr" rtl="0"/>
            <a:endParaRPr lang="en-GB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lang="en-GB" sz="60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lang="en-GB" sz="2400">
                <a:solidFill>
                  <a:schemeClr val="tx2"/>
                </a:solidFill>
              </a:defRPr>
            </a:lvl1pPr>
            <a:lvl2pPr marL="457200" indent="0" algn="ctr">
              <a:buNone/>
              <a:defRPr lang="en-GB" sz="2000"/>
            </a:lvl2pPr>
            <a:lvl3pPr marL="914400" indent="0" algn="ctr">
              <a:buNone/>
              <a:defRPr lang="en-GB" sz="1800"/>
            </a:lvl3pPr>
            <a:lvl4pPr marL="1371600" indent="0" algn="ctr">
              <a:buNone/>
              <a:defRPr lang="en-GB" sz="1600"/>
            </a:lvl4pPr>
            <a:lvl5pPr marL="1828800" indent="0" algn="ctr">
              <a:buNone/>
              <a:defRPr lang="en-GB" sz="1600"/>
            </a:lvl5pPr>
            <a:lvl6pPr marL="2286000" indent="0" algn="ctr">
              <a:buNone/>
              <a:defRPr lang="en-GB" sz="1600"/>
            </a:lvl6pPr>
            <a:lvl7pPr marL="2743200" indent="0" algn="ctr">
              <a:buNone/>
              <a:defRPr lang="en-GB" sz="1600"/>
            </a:lvl7pPr>
            <a:lvl8pPr marL="3200400" indent="0" algn="ctr">
              <a:buNone/>
              <a:defRPr lang="en-GB" sz="1600"/>
            </a:lvl8pPr>
            <a:lvl9pPr marL="3657600" indent="0" algn="ctr">
              <a:buNone/>
              <a:defRPr lang="en-GB" sz="1600"/>
            </a:lvl9pPr>
          </a:lstStyle>
          <a:p>
            <a:pPr rt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fld id="{58FB4751-880F-D840-AAA9-3A15815CC99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fld id="{58FB4751-880F-D840-AAA9-3A15815CC99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1800"/>
            </a:lvl1pPr>
            <a:lvl2pPr marL="457200" indent="0">
              <a:buNone/>
              <a:defRPr lang="en-GB" sz="1400"/>
            </a:lvl2pPr>
            <a:lvl3pPr marL="914400" indent="0">
              <a:buNone/>
              <a:defRPr lang="en-GB" sz="1200"/>
            </a:lvl3pPr>
            <a:lvl4pPr marL="1371600" indent="0">
              <a:buNone/>
              <a:defRPr lang="en-GB" sz="1000"/>
            </a:lvl4pPr>
            <a:lvl5pPr marL="1828800" indent="0">
              <a:buNone/>
              <a:defRPr lang="en-GB" sz="1000"/>
            </a:lvl5pPr>
            <a:lvl6pPr marL="2286000" indent="0">
              <a:buNone/>
              <a:defRPr lang="en-GB" sz="1000"/>
            </a:lvl6pPr>
            <a:lvl7pPr marL="2743200" indent="0">
              <a:buNone/>
              <a:defRPr lang="en-GB" sz="1000"/>
            </a:lvl7pPr>
            <a:lvl8pPr marL="3200400" indent="0">
              <a:buNone/>
              <a:defRPr lang="en-GB" sz="1000"/>
            </a:lvl8pPr>
            <a:lvl9pPr marL="3657600" indent="0">
              <a:buNone/>
              <a:defRPr lang="en-GB" sz="1000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3200"/>
            </a:lvl1pPr>
            <a:lvl2pPr marL="457200" indent="0">
              <a:buNone/>
              <a:defRPr lang="en-GB" sz="2800"/>
            </a:lvl2pPr>
            <a:lvl3pPr marL="914400" indent="0">
              <a:buNone/>
              <a:defRPr lang="en-GB" sz="2400"/>
            </a:lvl3pPr>
            <a:lvl4pPr marL="1371600" indent="0">
              <a:buNone/>
              <a:defRPr lang="en-GB" sz="2000"/>
            </a:lvl4pPr>
            <a:lvl5pPr marL="1828800" indent="0">
              <a:buNone/>
              <a:defRPr lang="en-GB" sz="2000"/>
            </a:lvl5pPr>
            <a:lvl6pPr marL="2286000" indent="0">
              <a:buNone/>
              <a:defRPr lang="en-GB" sz="2000"/>
            </a:lvl6pPr>
            <a:lvl7pPr marL="2743200" indent="0">
              <a:buNone/>
              <a:defRPr lang="en-GB" sz="2000"/>
            </a:lvl7pPr>
            <a:lvl8pPr marL="3200400" indent="0">
              <a:buNone/>
              <a:defRPr lang="en-GB" sz="2000"/>
            </a:lvl8pPr>
            <a:lvl9pPr marL="3657600" indent="0">
              <a:buNone/>
              <a:defRPr lang="en-GB" sz="2000"/>
            </a:lvl9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GB"/>
            </a:defPPr>
          </a:lstStyle>
          <a:p>
            <a:pPr algn="ctr" rtl="0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rtlCol="0" anchor="b"/>
          <a:lstStyle>
            <a:lvl1pPr algn="ctr">
              <a:defRPr lang="en-GB" sz="60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lang="en-GB" sz="2400">
                <a:solidFill>
                  <a:schemeClr val="tx2"/>
                </a:solidFill>
              </a:defRPr>
            </a:lvl1pPr>
            <a:lvl2pPr marL="457200" indent="0" algn="ctr">
              <a:buNone/>
              <a:defRPr lang="en-GB" sz="2000"/>
            </a:lvl2pPr>
            <a:lvl3pPr marL="914400" indent="0" algn="ctr">
              <a:buNone/>
              <a:defRPr lang="en-GB" sz="1800"/>
            </a:lvl3pPr>
            <a:lvl4pPr marL="1371600" indent="0" algn="ctr">
              <a:buNone/>
              <a:defRPr lang="en-GB" sz="1600"/>
            </a:lvl4pPr>
            <a:lvl5pPr marL="1828800" indent="0" algn="ctr">
              <a:buNone/>
              <a:defRPr lang="en-GB" sz="1600"/>
            </a:lvl5pPr>
            <a:lvl6pPr marL="2286000" indent="0" algn="ctr">
              <a:buNone/>
              <a:defRPr lang="en-GB" sz="1600"/>
            </a:lvl6pPr>
            <a:lvl7pPr marL="2743200" indent="0" algn="ctr">
              <a:buNone/>
              <a:defRPr lang="en-GB" sz="1600"/>
            </a:lvl7pPr>
            <a:lvl8pPr marL="3200400" indent="0" algn="ctr">
              <a:buNone/>
              <a:defRPr lang="en-GB" sz="1600"/>
            </a:lvl8pPr>
            <a:lvl9pPr marL="3657600" indent="0" algn="ctr">
              <a:buNone/>
              <a:defRPr lang="en-GB" sz="1600"/>
            </a:lvl9pPr>
          </a:lstStyle>
          <a:p>
            <a:pPr rt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lang="en-GB" sz="32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lang="en-GB" sz="3200"/>
            </a:lvl1pPr>
            <a:lvl2pPr>
              <a:defRPr lang="en-GB" sz="2800"/>
            </a:lvl2pPr>
            <a:lvl3pPr>
              <a:defRPr lang="en-GB" sz="2400"/>
            </a:lvl3pPr>
            <a:lvl4pPr>
              <a:defRPr lang="en-GB" sz="2000"/>
            </a:lvl4pPr>
            <a:lvl5pPr>
              <a:defRPr lang="en-GB" sz="2000"/>
            </a:lvl5pPr>
            <a:lvl6pPr>
              <a:defRPr lang="en-GB" sz="2000"/>
            </a:lvl6pPr>
            <a:lvl7pPr>
              <a:defRPr lang="en-GB" sz="2000"/>
            </a:lvl7pPr>
            <a:lvl8pPr>
              <a:defRPr lang="en-GB" sz="2000"/>
            </a:lvl8pPr>
            <a:lvl9pPr>
              <a:defRPr lang="en-GB" sz="200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lang="en-GB" sz="1600"/>
            </a:lvl1pPr>
            <a:lvl2pPr marL="457200" indent="0">
              <a:buNone/>
              <a:defRPr lang="en-GB" sz="1400"/>
            </a:lvl2pPr>
            <a:lvl3pPr marL="914400" indent="0">
              <a:buNone/>
              <a:defRPr lang="en-GB" sz="1200"/>
            </a:lvl3pPr>
            <a:lvl4pPr marL="1371600" indent="0">
              <a:buNone/>
              <a:defRPr lang="en-GB" sz="1000"/>
            </a:lvl4pPr>
            <a:lvl5pPr marL="1828800" indent="0">
              <a:buNone/>
              <a:defRPr lang="en-GB" sz="1000"/>
            </a:lvl5pPr>
            <a:lvl6pPr marL="2286000" indent="0">
              <a:buNone/>
              <a:defRPr lang="en-GB" sz="1000"/>
            </a:lvl6pPr>
            <a:lvl7pPr marL="2743200" indent="0">
              <a:buNone/>
              <a:defRPr lang="en-GB" sz="1000"/>
            </a:lvl7pPr>
            <a:lvl8pPr marL="3200400" indent="0">
              <a:buNone/>
              <a:defRPr lang="en-GB" sz="1000"/>
            </a:lvl8pPr>
            <a:lvl9pPr marL="3657600" indent="0">
              <a:buNone/>
              <a:defRPr lang="en-GB" sz="1000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 rtlCol="0"/>
          <a:lstStyle>
            <a:lvl1pPr algn="ctr"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 rtlCol="0"/>
          <a:lstStyle>
            <a:lvl1pPr marL="0" indent="0" algn="r">
              <a:buNone/>
              <a:defRPr lang="en-GB" sz="2400" cap="all" baseline="0"/>
            </a:lvl1pPr>
            <a:lvl2pPr marL="457200" indent="0" algn="r">
              <a:buNone/>
              <a:defRPr lang="en-GB" sz="1800">
                <a:latin typeface="+mj-lt"/>
              </a:defRPr>
            </a:lvl2pPr>
            <a:lvl3pPr marL="914400" indent="0" algn="r">
              <a:buNone/>
              <a:defRPr lang="en-GB"/>
            </a:lvl3pPr>
            <a:lvl4pPr marL="1371600" indent="0" algn="r">
              <a:buNone/>
              <a:defRPr lang="en-GB"/>
            </a:lvl4pPr>
            <a:lvl5pPr marL="1828800" indent="0" algn="r">
              <a:buNone/>
              <a:defRPr lang="en-GB"/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1800"/>
            </a:lvl1pPr>
            <a:lvl2pPr marL="457200" indent="0">
              <a:buNone/>
              <a:defRPr lang="en-GB" sz="1400"/>
            </a:lvl2pPr>
            <a:lvl3pPr marL="914400" indent="0">
              <a:buNone/>
              <a:defRPr lang="en-GB" sz="1200"/>
            </a:lvl3pPr>
            <a:lvl4pPr marL="1371600" indent="0">
              <a:buNone/>
              <a:defRPr lang="en-GB" sz="1000"/>
            </a:lvl4pPr>
            <a:lvl5pPr marL="1828800" indent="0">
              <a:buNone/>
              <a:defRPr lang="en-GB" sz="1000"/>
            </a:lvl5pPr>
            <a:lvl6pPr marL="2286000" indent="0">
              <a:buNone/>
              <a:defRPr lang="en-GB" sz="1000"/>
            </a:lvl6pPr>
            <a:lvl7pPr marL="2743200" indent="0">
              <a:buNone/>
              <a:defRPr lang="en-GB" sz="1000"/>
            </a:lvl7pPr>
            <a:lvl8pPr marL="3200400" indent="0">
              <a:buNone/>
              <a:defRPr lang="en-GB" sz="1000"/>
            </a:lvl8pPr>
            <a:lvl9pPr marL="3657600" indent="0">
              <a:buNone/>
              <a:defRPr lang="en-GB" sz="1000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3200"/>
            </a:lvl1pPr>
            <a:lvl2pPr marL="457200" indent="0">
              <a:buNone/>
              <a:defRPr lang="en-GB" sz="2800"/>
            </a:lvl2pPr>
            <a:lvl3pPr marL="914400" indent="0">
              <a:buNone/>
              <a:defRPr lang="en-GB" sz="2400"/>
            </a:lvl3pPr>
            <a:lvl4pPr marL="1371600" indent="0">
              <a:buNone/>
              <a:defRPr lang="en-GB" sz="2000"/>
            </a:lvl4pPr>
            <a:lvl5pPr marL="1828800" indent="0">
              <a:buNone/>
              <a:defRPr lang="en-GB" sz="2000"/>
            </a:lvl5pPr>
            <a:lvl6pPr marL="2286000" indent="0">
              <a:buNone/>
              <a:defRPr lang="en-GB" sz="2000"/>
            </a:lvl6pPr>
            <a:lvl7pPr marL="2743200" indent="0">
              <a:buNone/>
              <a:defRPr lang="en-GB" sz="2000"/>
            </a:lvl7pPr>
            <a:lvl8pPr marL="3200400" indent="0">
              <a:buNone/>
              <a:defRPr lang="en-GB" sz="2000"/>
            </a:lvl8pPr>
            <a:lvl9pPr marL="3657600" indent="0">
              <a:buNone/>
              <a:defRPr lang="en-GB" sz="2000"/>
            </a:lvl9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rtlCol="0" anchor="b"/>
          <a:lstStyle>
            <a:lvl1pPr>
              <a:defRPr lang="en-GB" sz="60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 rtlCol="0"/>
          <a:lstStyle>
            <a:lvl1pPr marL="0" indent="0">
              <a:buNone/>
              <a:defRPr lang="en-GB" sz="2400">
                <a:solidFill>
                  <a:schemeClr val="accent1"/>
                </a:solidFill>
              </a:defRPr>
            </a:lvl1pPr>
            <a:lvl2pPr marL="457200" indent="0">
              <a:buNone/>
              <a:defRPr lang="en-GB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en-GB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GB"/>
            </a:defPPr>
          </a:lstStyle>
          <a:p>
            <a:pPr algn="ctr" rtl="0"/>
            <a:endParaRPr lang="en-GB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400"/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 rtlCol="0"/>
          <a:lstStyle>
            <a:lvl1pPr algn="ctr">
              <a:defRPr lang="en-GB" sz="2400" cap="all" baseline="0">
                <a:latin typeface="Gill Sans Nova" panose="020B0602020104020203" pitchFamily="34" charset="0"/>
              </a:defRPr>
            </a:lvl1pPr>
          </a:lstStyle>
          <a:p>
            <a:pPr rt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GB"/>
            </a:defPPr>
          </a:lstStyle>
          <a:p>
            <a:pPr rt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GB"/>
            </a:def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400">
                <a:solidFill>
                  <a:schemeClr val="tx1"/>
                </a:solidFill>
              </a:defRPr>
            </a:lvl1pPr>
          </a:lstStyle>
          <a:p>
            <a:pPr rtl="0"/>
            <a:fld id="{58FB4751-880F-D840-AAA9-3A15815CC99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GB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b="1" dirty="0"/>
              <a:t>Student Equality Data</a:t>
            </a:r>
            <a:br>
              <a:rPr lang="en-GB" b="1" dirty="0"/>
            </a:br>
            <a:r>
              <a:rPr lang="en-GB" b="1" dirty="0"/>
              <a:t>2022-2023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10B508-241B-6AED-2080-0A16E81CA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741" y="3938169"/>
            <a:ext cx="2609850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1AC78F0-DB81-513C-1078-36C92117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" y="850232"/>
            <a:ext cx="4572000" cy="1680464"/>
          </a:xfrm>
        </p:spPr>
        <p:txBody>
          <a:bodyPr/>
          <a:lstStyle/>
          <a:p>
            <a:r>
              <a:rPr lang="en-GB" dirty="0"/>
              <a:t>Racial Group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F4619CE-FC7E-D2B1-F940-D5CD7C6C0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982579"/>
              </p:ext>
            </p:extLst>
          </p:nvPr>
        </p:nvGraphicFramePr>
        <p:xfrm>
          <a:off x="4098759" y="453190"/>
          <a:ext cx="6529136" cy="555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4931C5C-D727-B408-4FAC-499320F07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402233"/>
              </p:ext>
            </p:extLst>
          </p:nvPr>
        </p:nvGraphicFramePr>
        <p:xfrm>
          <a:off x="461628" y="2723941"/>
          <a:ext cx="3535680" cy="285871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15008">
                  <a:extLst>
                    <a:ext uri="{9D8B030D-6E8A-4147-A177-3AD203B41FA5}">
                      <a16:colId xmlns:a16="http://schemas.microsoft.com/office/drawing/2014/main" val="2982118307"/>
                    </a:ext>
                  </a:extLst>
                </a:gridCol>
                <a:gridCol w="860336">
                  <a:extLst>
                    <a:ext uri="{9D8B030D-6E8A-4147-A177-3AD203B41FA5}">
                      <a16:colId xmlns:a16="http://schemas.microsoft.com/office/drawing/2014/main" val="340083389"/>
                    </a:ext>
                  </a:extLst>
                </a:gridCol>
                <a:gridCol w="860336">
                  <a:extLst>
                    <a:ext uri="{9D8B030D-6E8A-4147-A177-3AD203B41FA5}">
                      <a16:colId xmlns:a16="http://schemas.microsoft.com/office/drawing/2014/main" val="206700641"/>
                    </a:ext>
                  </a:extLst>
                </a:gridCol>
              </a:tblGrid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%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2102659"/>
                  </a:ext>
                </a:extLst>
              </a:tr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Any Other Ethnic Group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19%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357912"/>
                  </a:ext>
                </a:extLst>
              </a:tr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Asian Other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 9%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7787109"/>
                  </a:ext>
                </a:extLst>
              </a:tr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Black African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10%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4790043"/>
                  </a:ext>
                </a:extLst>
              </a:tr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Black Caribbean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2007808"/>
                  </a:ext>
                </a:extLst>
              </a:tr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Black Other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9188457"/>
                  </a:ext>
                </a:extLst>
              </a:tr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Chinese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7908082"/>
                  </a:ext>
                </a:extLst>
              </a:tr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Indian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3388430"/>
                  </a:ext>
                </a:extLst>
              </a:tr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Irish Traveller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8%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6825991"/>
                  </a:ext>
                </a:extLst>
              </a:tr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Mixed Ethnic Other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33%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26%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8225866"/>
                  </a:ext>
                </a:extLst>
              </a:tr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Pakistani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497177"/>
                  </a:ext>
                </a:extLst>
              </a:tr>
              <a:tr h="23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Prefer not to say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-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20%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570106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8BDB264-97A8-58ED-45FD-13DD0013F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680062" y="3414633"/>
            <a:ext cx="32543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+mj-lt"/>
              </a:rPr>
              <a:t>There has been a slight increase in students from “Black Caribbean”, “Black Other” and “Chinese” groups.</a:t>
            </a:r>
          </a:p>
        </p:txBody>
      </p:sp>
    </p:spTree>
    <p:extLst>
      <p:ext uri="{BB962C8B-B14F-4D97-AF65-F5344CB8AC3E}">
        <p14:creationId xmlns:p14="http://schemas.microsoft.com/office/powerpoint/2010/main" val="3851117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842" y="385011"/>
            <a:ext cx="6232358" cy="1248026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Marital Status</a:t>
            </a:r>
          </a:p>
        </p:txBody>
      </p:sp>
      <p:graphicFrame>
        <p:nvGraphicFramePr>
          <p:cNvPr id="5" name="Chart 4" descr="Pie Chart showing Marital Status percentage">
            <a:extLst>
              <a:ext uri="{FF2B5EF4-FFF2-40B4-BE49-F238E27FC236}">
                <a16:creationId xmlns:a16="http://schemas.microsoft.com/office/drawing/2014/main" id="{DC0124A8-83C8-0D98-3825-0364C68457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145671"/>
              </p:ext>
            </p:extLst>
          </p:nvPr>
        </p:nvGraphicFramePr>
        <p:xfrm>
          <a:off x="417093" y="918408"/>
          <a:ext cx="6481011" cy="5210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504CE55-33C8-A1B8-2A68-468F23302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482945"/>
              </p:ext>
            </p:extLst>
          </p:nvPr>
        </p:nvGraphicFramePr>
        <p:xfrm>
          <a:off x="6560150" y="1925421"/>
          <a:ext cx="4292333" cy="26385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524537">
                  <a:extLst>
                    <a:ext uri="{9D8B030D-6E8A-4147-A177-3AD203B41FA5}">
                      <a16:colId xmlns:a16="http://schemas.microsoft.com/office/drawing/2014/main" val="3320167225"/>
                    </a:ext>
                  </a:extLst>
                </a:gridCol>
                <a:gridCol w="883898">
                  <a:extLst>
                    <a:ext uri="{9D8B030D-6E8A-4147-A177-3AD203B41FA5}">
                      <a16:colId xmlns:a16="http://schemas.microsoft.com/office/drawing/2014/main" val="576573402"/>
                    </a:ext>
                  </a:extLst>
                </a:gridCol>
                <a:gridCol w="883898">
                  <a:extLst>
                    <a:ext uri="{9D8B030D-6E8A-4147-A177-3AD203B41FA5}">
                      <a16:colId xmlns:a16="http://schemas.microsoft.com/office/drawing/2014/main" val="1509650609"/>
                    </a:ext>
                  </a:extLst>
                </a:gridCol>
              </a:tblGrid>
              <a:tr h="329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6068340"/>
                  </a:ext>
                </a:extLst>
              </a:tr>
              <a:tr h="329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Divorced / Dissolved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1.6%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1.6%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495608"/>
                  </a:ext>
                </a:extLst>
              </a:tr>
              <a:tr h="329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Married / Civil Partner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11.7%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12.0%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048306"/>
                  </a:ext>
                </a:extLst>
              </a:tr>
              <a:tr h="329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Not stated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10.5%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10.9%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1077954"/>
                  </a:ext>
                </a:extLst>
              </a:tr>
              <a:tr h="329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Separated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1.3%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1.4%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101663"/>
                  </a:ext>
                </a:extLst>
              </a:tr>
              <a:tr h="329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Single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74.0%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76.4%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3442955"/>
                  </a:ext>
                </a:extLst>
              </a:tr>
              <a:tr h="329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Widowed / Surviving Civil Partner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0.9%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0.9%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9121967"/>
                  </a:ext>
                </a:extLst>
              </a:tr>
              <a:tr h="329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Prefer not to say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-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0.8%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793605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A971EA4-CFCE-FCF4-B03B-F79D6A03C551}"/>
              </a:ext>
            </a:extLst>
          </p:cNvPr>
          <p:cNvSpPr txBox="1"/>
          <p:nvPr/>
        </p:nvSpPr>
        <p:spPr>
          <a:xfrm>
            <a:off x="7765459" y="4995661"/>
            <a:ext cx="3254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+mj-lt"/>
              </a:rPr>
              <a:t>There has been an increase in students who are single from 2022 to 2023</a:t>
            </a:r>
          </a:p>
        </p:txBody>
      </p:sp>
    </p:spTree>
    <p:extLst>
      <p:ext uri="{BB962C8B-B14F-4D97-AF65-F5344CB8AC3E}">
        <p14:creationId xmlns:p14="http://schemas.microsoft.com/office/powerpoint/2010/main" val="341708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878135-3F5C-BB53-0082-122956799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63" y="670963"/>
            <a:ext cx="4661700" cy="1325563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Learning Support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7E4908C-1766-7CDD-3BB9-4A095BEDF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2751714"/>
              </p:ext>
            </p:extLst>
          </p:nvPr>
        </p:nvGraphicFramePr>
        <p:xfrm>
          <a:off x="5502441" y="505326"/>
          <a:ext cx="6087979" cy="524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60D8090-5EFC-EB44-DE95-64CE4F8BA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345529"/>
              </p:ext>
            </p:extLst>
          </p:nvPr>
        </p:nvGraphicFramePr>
        <p:xfrm>
          <a:off x="370221" y="2610238"/>
          <a:ext cx="4979820" cy="172113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379540">
                  <a:extLst>
                    <a:ext uri="{9D8B030D-6E8A-4147-A177-3AD203B41FA5}">
                      <a16:colId xmlns:a16="http://schemas.microsoft.com/office/drawing/2014/main" val="3346372439"/>
                    </a:ext>
                  </a:extLst>
                </a:gridCol>
                <a:gridCol w="800140">
                  <a:extLst>
                    <a:ext uri="{9D8B030D-6E8A-4147-A177-3AD203B41FA5}">
                      <a16:colId xmlns:a16="http://schemas.microsoft.com/office/drawing/2014/main" val="3257708017"/>
                    </a:ext>
                  </a:extLst>
                </a:gridCol>
                <a:gridCol w="800140">
                  <a:extLst>
                    <a:ext uri="{9D8B030D-6E8A-4147-A177-3AD203B41FA5}">
                      <a16:colId xmlns:a16="http://schemas.microsoft.com/office/drawing/2014/main" val="3426703420"/>
                    </a:ext>
                  </a:extLst>
                </a:gridCol>
              </a:tblGrid>
              <a:tr h="286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5125445"/>
                  </a:ext>
                </a:extLst>
              </a:tr>
              <a:tr h="286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Department of Technology and Creative Industries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133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166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472735"/>
                  </a:ext>
                </a:extLst>
              </a:tr>
              <a:tr h="286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Department of Health, Science and Sport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142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153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923847"/>
                  </a:ext>
                </a:extLst>
              </a:tr>
              <a:tr h="286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Department of Business and Professional Services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115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115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3760782"/>
                  </a:ext>
                </a:extLst>
              </a:tr>
              <a:tr h="286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Department of Training and Skills 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95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104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3860450"/>
                  </a:ext>
                </a:extLst>
              </a:tr>
              <a:tr h="286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Total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485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538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411287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E48DB34-3D09-A5E7-994A-E0D8FB2B6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0075" y="4772025"/>
            <a:ext cx="4979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+mj-lt"/>
              </a:rPr>
              <a:t>Students availing of Learning Support has increased from 485 in 2022 to 538 in 2023</a:t>
            </a:r>
          </a:p>
        </p:txBody>
      </p:sp>
    </p:spTree>
    <p:extLst>
      <p:ext uri="{BB962C8B-B14F-4D97-AF65-F5344CB8AC3E}">
        <p14:creationId xmlns:p14="http://schemas.microsoft.com/office/powerpoint/2010/main" val="347413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007" y="583772"/>
            <a:ext cx="3193825" cy="676656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sz="6000" dirty="0"/>
              <a:t>Gender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ED2D8FA-8170-C3B8-B585-11F7E1386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394430"/>
              </p:ext>
            </p:extLst>
          </p:nvPr>
        </p:nvGraphicFramePr>
        <p:xfrm>
          <a:off x="4892842" y="382398"/>
          <a:ext cx="6668703" cy="5352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9A93F96-42FE-BB42-96B8-58B597A45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453603"/>
              </p:ext>
            </p:extLst>
          </p:nvPr>
        </p:nvGraphicFramePr>
        <p:xfrm>
          <a:off x="1176086" y="2368096"/>
          <a:ext cx="3500187" cy="206754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166729">
                  <a:extLst>
                    <a:ext uri="{9D8B030D-6E8A-4147-A177-3AD203B41FA5}">
                      <a16:colId xmlns:a16="http://schemas.microsoft.com/office/drawing/2014/main" val="2668421490"/>
                    </a:ext>
                  </a:extLst>
                </a:gridCol>
                <a:gridCol w="1166729">
                  <a:extLst>
                    <a:ext uri="{9D8B030D-6E8A-4147-A177-3AD203B41FA5}">
                      <a16:colId xmlns:a16="http://schemas.microsoft.com/office/drawing/2014/main" val="4157895945"/>
                    </a:ext>
                  </a:extLst>
                </a:gridCol>
                <a:gridCol w="1166729">
                  <a:extLst>
                    <a:ext uri="{9D8B030D-6E8A-4147-A177-3AD203B41FA5}">
                      <a16:colId xmlns:a16="http://schemas.microsoft.com/office/drawing/2014/main" val="3944313581"/>
                    </a:ext>
                  </a:extLst>
                </a:gridCol>
              </a:tblGrid>
              <a:tr h="516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%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2022 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3598379"/>
                  </a:ext>
                </a:extLst>
              </a:tr>
              <a:tr h="516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Female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51.8%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47.5%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2803070"/>
                  </a:ext>
                </a:extLst>
              </a:tr>
              <a:tr h="516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Male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47.9%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52.1%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0298004"/>
                  </a:ext>
                </a:extLst>
              </a:tr>
              <a:tr h="516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Other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0.5%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912036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A679347-496E-5696-C293-1F7863B0F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95350" y="4752975"/>
            <a:ext cx="4979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+mj-lt"/>
              </a:rPr>
              <a:t>Students presenting their gender as “Other” has increased in 2023</a:t>
            </a:r>
          </a:p>
        </p:txBody>
      </p:sp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377AF6-2477-81EC-D1BC-43FD72DF1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079" y="1499936"/>
            <a:ext cx="3535680" cy="1122246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Location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0689574-0AEF-2043-9990-CA49CD2A9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686286"/>
              </p:ext>
            </p:extLst>
          </p:nvPr>
        </p:nvGraphicFramePr>
        <p:xfrm>
          <a:off x="4098759" y="288758"/>
          <a:ext cx="6273966" cy="5169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9757DEE-745D-F9A7-0EF3-90461B873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618034"/>
              </p:ext>
            </p:extLst>
          </p:nvPr>
        </p:nvGraphicFramePr>
        <p:xfrm>
          <a:off x="1245069" y="2936498"/>
          <a:ext cx="3784131" cy="222906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261377">
                  <a:extLst>
                    <a:ext uri="{9D8B030D-6E8A-4147-A177-3AD203B41FA5}">
                      <a16:colId xmlns:a16="http://schemas.microsoft.com/office/drawing/2014/main" val="4020046822"/>
                    </a:ext>
                  </a:extLst>
                </a:gridCol>
                <a:gridCol w="1261377">
                  <a:extLst>
                    <a:ext uri="{9D8B030D-6E8A-4147-A177-3AD203B41FA5}">
                      <a16:colId xmlns:a16="http://schemas.microsoft.com/office/drawing/2014/main" val="1908971665"/>
                    </a:ext>
                  </a:extLst>
                </a:gridCol>
                <a:gridCol w="1261377">
                  <a:extLst>
                    <a:ext uri="{9D8B030D-6E8A-4147-A177-3AD203B41FA5}">
                      <a16:colId xmlns:a16="http://schemas.microsoft.com/office/drawing/2014/main" val="396892414"/>
                    </a:ext>
                  </a:extLst>
                </a:gridCol>
              </a:tblGrid>
              <a:tr h="557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%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2022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0685453"/>
                  </a:ext>
                </a:extLst>
              </a:tr>
              <a:tr h="557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Derry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72%</a:t>
                      </a:r>
                      <a:endParaRPr lang="en-GB" sz="1100" kern="1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66%</a:t>
                      </a:r>
                      <a:endParaRPr lang="en-GB" sz="1100" kern="1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34326"/>
                  </a:ext>
                </a:extLst>
              </a:tr>
              <a:tr h="557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Limavady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22%</a:t>
                      </a:r>
                      <a:endParaRPr lang="en-GB" sz="1100" kern="1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26%</a:t>
                      </a:r>
                      <a:endParaRPr lang="en-GB" sz="1100" kern="1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8832904"/>
                  </a:ext>
                </a:extLst>
              </a:tr>
              <a:tr h="557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Strabane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6%</a:t>
                      </a:r>
                      <a:endParaRPr lang="en-GB" sz="1100" kern="1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8%</a:t>
                      </a:r>
                      <a:endParaRPr lang="en-GB" sz="1100" kern="1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137976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0ECCA0C-81DE-921A-682E-132065710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116180" y="5448975"/>
            <a:ext cx="4979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+mj-lt"/>
              </a:rPr>
              <a:t>Attendance at Limavady and Strabane appear to have increased since 2022</a:t>
            </a:r>
          </a:p>
        </p:txBody>
      </p:sp>
    </p:spTree>
    <p:extLst>
      <p:ext uri="{BB962C8B-B14F-4D97-AF65-F5344CB8AC3E}">
        <p14:creationId xmlns:p14="http://schemas.microsoft.com/office/powerpoint/2010/main" val="52000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F92E7D5-EBFE-131B-A2BA-09B023320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2633149"/>
              </p:ext>
            </p:extLst>
          </p:nvPr>
        </p:nvGraphicFramePr>
        <p:xfrm>
          <a:off x="4740442" y="689458"/>
          <a:ext cx="5732546" cy="3922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6AAE2E6-6B06-85E6-467B-B3AA3B0D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989022"/>
              </p:ext>
            </p:extLst>
          </p:nvPr>
        </p:nvGraphicFramePr>
        <p:xfrm>
          <a:off x="693895" y="2056673"/>
          <a:ext cx="3613409" cy="255543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382547">
                  <a:extLst>
                    <a:ext uri="{9D8B030D-6E8A-4147-A177-3AD203B41FA5}">
                      <a16:colId xmlns:a16="http://schemas.microsoft.com/office/drawing/2014/main" val="8507655"/>
                    </a:ext>
                  </a:extLst>
                </a:gridCol>
                <a:gridCol w="1115431">
                  <a:extLst>
                    <a:ext uri="{9D8B030D-6E8A-4147-A177-3AD203B41FA5}">
                      <a16:colId xmlns:a16="http://schemas.microsoft.com/office/drawing/2014/main" val="1001027541"/>
                    </a:ext>
                  </a:extLst>
                </a:gridCol>
                <a:gridCol w="1115431">
                  <a:extLst>
                    <a:ext uri="{9D8B030D-6E8A-4147-A177-3AD203B41FA5}">
                      <a16:colId xmlns:a16="http://schemas.microsoft.com/office/drawing/2014/main" val="4247126284"/>
                    </a:ext>
                  </a:extLst>
                </a:gridCol>
              </a:tblGrid>
              <a:tr h="36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%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6589587"/>
                  </a:ext>
                </a:extLst>
              </a:tr>
              <a:tr h="36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18 and under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37%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37%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3722355"/>
                  </a:ext>
                </a:extLst>
              </a:tr>
              <a:tr h="36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19 to 30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29%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2648855"/>
                  </a:ext>
                </a:extLst>
              </a:tr>
              <a:tr h="36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31 to 40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15%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3489066"/>
                  </a:ext>
                </a:extLst>
              </a:tr>
              <a:tr h="36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41 to 50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9%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9%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3129312"/>
                  </a:ext>
                </a:extLst>
              </a:tr>
              <a:tr h="36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51 to 60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4269891"/>
                  </a:ext>
                </a:extLst>
              </a:tr>
              <a:tr h="36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60 +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5995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FBA6846-2890-0F4B-DA23-B6C3F392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3895" y="4968213"/>
            <a:ext cx="49798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+mj-lt"/>
              </a:rPr>
              <a:t>The age range of students has changed slightly from 2022 to 2023 with a slight increase in those who are 31 to 40 years old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505DBF-CA6B-8C0B-BD2C-A14CFA845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60" y="105952"/>
            <a:ext cx="2645664" cy="1501359"/>
          </a:xfrm>
        </p:spPr>
        <p:txBody>
          <a:bodyPr/>
          <a:lstStyle/>
          <a:p>
            <a:r>
              <a:rPr lang="en-GB" dirty="0"/>
              <a:t>Age</a:t>
            </a:r>
          </a:p>
        </p:txBody>
      </p:sp>
    </p:spTree>
    <p:extLst>
      <p:ext uri="{BB962C8B-B14F-4D97-AF65-F5344CB8AC3E}">
        <p14:creationId xmlns:p14="http://schemas.microsoft.com/office/powerpoint/2010/main" val="368260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842" y="385011"/>
            <a:ext cx="6232358" cy="1248026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Religious Belief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69EC88A-3AC7-D05B-6D9A-EC7E10D7F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3196936"/>
              </p:ext>
            </p:extLst>
          </p:nvPr>
        </p:nvGraphicFramePr>
        <p:xfrm>
          <a:off x="378493" y="1374481"/>
          <a:ext cx="7722770" cy="5018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19D1797-E435-7B69-5D19-72B6B6716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582408"/>
              </p:ext>
            </p:extLst>
          </p:nvPr>
        </p:nvGraphicFramePr>
        <p:xfrm>
          <a:off x="7564720" y="1817061"/>
          <a:ext cx="3849237" cy="342069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178205">
                  <a:extLst>
                    <a:ext uri="{9D8B030D-6E8A-4147-A177-3AD203B41FA5}">
                      <a16:colId xmlns:a16="http://schemas.microsoft.com/office/drawing/2014/main" val="12999045"/>
                    </a:ext>
                  </a:extLst>
                </a:gridCol>
                <a:gridCol w="835516">
                  <a:extLst>
                    <a:ext uri="{9D8B030D-6E8A-4147-A177-3AD203B41FA5}">
                      <a16:colId xmlns:a16="http://schemas.microsoft.com/office/drawing/2014/main" val="1309680954"/>
                    </a:ext>
                  </a:extLst>
                </a:gridCol>
                <a:gridCol w="835516">
                  <a:extLst>
                    <a:ext uri="{9D8B030D-6E8A-4147-A177-3AD203B41FA5}">
                      <a16:colId xmlns:a16="http://schemas.microsoft.com/office/drawing/2014/main" val="134564385"/>
                    </a:ext>
                  </a:extLst>
                </a:gridCol>
              </a:tblGrid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%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0259924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Buddhist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0.1%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0.1%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5204044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Church of Ireland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5.7%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5.7%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4810154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Hindu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0.1%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4629836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Methodist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0.5%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5207789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Muslim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6503171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None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19.0%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17.2%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4212835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Not stated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13.6%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13.1%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1671583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Other Christian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3.0%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4.0%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6185028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Other Religion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1.3%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1.2%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8797031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Presbyterian Church in Ireland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5.8%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6.8%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8625665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Roman Catholic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50.4%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49.4%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4082193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Sikh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0.1%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6554695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Jewish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-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9556124"/>
                  </a:ext>
                </a:extLst>
              </a:tr>
              <a:tr h="228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Prefer not to say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-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416419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5DDC358-4E06-F727-6BB1-C4E8BEB4E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17030" y="340054"/>
            <a:ext cx="5290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+mj-lt"/>
              </a:rPr>
              <a:t>There appears to be an increase in students who are “Other Christian” and “Presbyterian Church in Ireland”</a:t>
            </a:r>
          </a:p>
        </p:txBody>
      </p:sp>
    </p:spTree>
    <p:extLst>
      <p:ext uri="{BB962C8B-B14F-4D97-AF65-F5344CB8AC3E}">
        <p14:creationId xmlns:p14="http://schemas.microsoft.com/office/powerpoint/2010/main" val="336811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878135-3F5C-BB53-0082-122956799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63" y="670963"/>
            <a:ext cx="4661700" cy="1325563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Sexual Orientation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881C8F5-B7C7-EFF4-4CB3-382D37D4D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906038"/>
              </p:ext>
            </p:extLst>
          </p:nvPr>
        </p:nvGraphicFramePr>
        <p:xfrm>
          <a:off x="4536220" y="307606"/>
          <a:ext cx="7020239" cy="6404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8E59D0-4760-0726-44C8-AA8BCFF0C0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226347"/>
              </p:ext>
            </p:extLst>
          </p:nvPr>
        </p:nvGraphicFramePr>
        <p:xfrm>
          <a:off x="861947" y="2473283"/>
          <a:ext cx="3942665" cy="238819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23929">
                  <a:extLst>
                    <a:ext uri="{9D8B030D-6E8A-4147-A177-3AD203B41FA5}">
                      <a16:colId xmlns:a16="http://schemas.microsoft.com/office/drawing/2014/main" val="20375910"/>
                    </a:ext>
                  </a:extLst>
                </a:gridCol>
                <a:gridCol w="959368">
                  <a:extLst>
                    <a:ext uri="{9D8B030D-6E8A-4147-A177-3AD203B41FA5}">
                      <a16:colId xmlns:a16="http://schemas.microsoft.com/office/drawing/2014/main" val="1245935200"/>
                    </a:ext>
                  </a:extLst>
                </a:gridCol>
                <a:gridCol w="959368">
                  <a:extLst>
                    <a:ext uri="{9D8B030D-6E8A-4147-A177-3AD203B41FA5}">
                      <a16:colId xmlns:a16="http://schemas.microsoft.com/office/drawing/2014/main" val="1352764986"/>
                    </a:ext>
                  </a:extLst>
                </a:gridCol>
              </a:tblGrid>
              <a:tr h="29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%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5837156"/>
                  </a:ext>
                </a:extLst>
              </a:tr>
              <a:tr h="29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Bisexual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2.8% 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3.0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0853967"/>
                  </a:ext>
                </a:extLst>
              </a:tr>
              <a:tr h="29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Gay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 1.2%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0.7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9703915"/>
                  </a:ext>
                </a:extLst>
              </a:tr>
              <a:tr h="29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Heterosexual / Straight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 65.8%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67.2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885184"/>
                  </a:ext>
                </a:extLst>
              </a:tr>
              <a:tr h="29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Lesbian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0.6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0.7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170976"/>
                  </a:ext>
                </a:extLst>
              </a:tr>
              <a:tr h="29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Not stated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14.3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13.0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7072363"/>
                  </a:ext>
                </a:extLst>
              </a:tr>
              <a:tr h="29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Other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1.4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1.9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5786564"/>
                  </a:ext>
                </a:extLst>
              </a:tr>
              <a:tr h="298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Prefer not to say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14.0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13.5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832966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CEEC0CE-D274-EB4D-7975-A367C19E7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61388" y="5184429"/>
            <a:ext cx="5290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+mj-lt"/>
              </a:rPr>
              <a:t>There has been an increase in students presenting as “Lesbian” or “Bisexual” from 2022 to 2023</a:t>
            </a:r>
          </a:p>
        </p:txBody>
      </p:sp>
    </p:spTree>
    <p:extLst>
      <p:ext uri="{BB962C8B-B14F-4D97-AF65-F5344CB8AC3E}">
        <p14:creationId xmlns:p14="http://schemas.microsoft.com/office/powerpoint/2010/main" val="2146104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974" y="5210415"/>
            <a:ext cx="3795405" cy="676656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Dependant Child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EE4B35D-3A4C-BAA1-5CF7-3F8C5D3E5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528177"/>
              </p:ext>
            </p:extLst>
          </p:nvPr>
        </p:nvGraphicFramePr>
        <p:xfrm>
          <a:off x="0" y="1909762"/>
          <a:ext cx="5200650" cy="303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25">
            <a:extLst>
              <a:ext uri="{FF2B5EF4-FFF2-40B4-BE49-F238E27FC236}">
                <a16:creationId xmlns:a16="http://schemas.microsoft.com/office/drawing/2014/main" id="{7383B099-8EBE-E720-6AEA-78BF88CC3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011936" y="1079573"/>
            <a:ext cx="3795405" cy="6766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en-GB"/>
            </a:defPPr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Dependant Adult</a:t>
            </a:r>
            <a:endParaRPr lang="en-GB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32C98B1-CE38-B4A0-A145-30CDB2E9D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971308"/>
              </p:ext>
            </p:extLst>
          </p:nvPr>
        </p:nvGraphicFramePr>
        <p:xfrm>
          <a:off x="6039852" y="602329"/>
          <a:ext cx="5260527" cy="3327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B9B768-9604-BBA7-0EE1-879B65AA5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287573"/>
              </p:ext>
            </p:extLst>
          </p:nvPr>
        </p:nvGraphicFramePr>
        <p:xfrm>
          <a:off x="1416718" y="5094129"/>
          <a:ext cx="2393280" cy="67665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797760">
                  <a:extLst>
                    <a:ext uri="{9D8B030D-6E8A-4147-A177-3AD203B41FA5}">
                      <a16:colId xmlns:a16="http://schemas.microsoft.com/office/drawing/2014/main" val="2715861334"/>
                    </a:ext>
                  </a:extLst>
                </a:gridCol>
                <a:gridCol w="797760">
                  <a:extLst>
                    <a:ext uri="{9D8B030D-6E8A-4147-A177-3AD203B41FA5}">
                      <a16:colId xmlns:a16="http://schemas.microsoft.com/office/drawing/2014/main" val="315533724"/>
                    </a:ext>
                  </a:extLst>
                </a:gridCol>
                <a:gridCol w="797760">
                  <a:extLst>
                    <a:ext uri="{9D8B030D-6E8A-4147-A177-3AD203B41FA5}">
                      <a16:colId xmlns:a16="http://schemas.microsoft.com/office/drawing/2014/main" val="617836163"/>
                    </a:ext>
                  </a:extLst>
                </a:gridCol>
              </a:tblGrid>
              <a:tr h="225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%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2022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098707"/>
                  </a:ext>
                </a:extLst>
              </a:tr>
              <a:tr h="225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No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98%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98%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8553029"/>
                  </a:ext>
                </a:extLst>
              </a:tr>
              <a:tr h="225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Yes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2%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720072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6411EE4-06BE-CA90-01CF-9625AEB63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009736"/>
              </p:ext>
            </p:extLst>
          </p:nvPr>
        </p:nvGraphicFramePr>
        <p:xfrm>
          <a:off x="5411202" y="593083"/>
          <a:ext cx="2313072" cy="75569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71024">
                  <a:extLst>
                    <a:ext uri="{9D8B030D-6E8A-4147-A177-3AD203B41FA5}">
                      <a16:colId xmlns:a16="http://schemas.microsoft.com/office/drawing/2014/main" val="1761495462"/>
                    </a:ext>
                  </a:extLst>
                </a:gridCol>
                <a:gridCol w="771024">
                  <a:extLst>
                    <a:ext uri="{9D8B030D-6E8A-4147-A177-3AD203B41FA5}">
                      <a16:colId xmlns:a16="http://schemas.microsoft.com/office/drawing/2014/main" val="2377455588"/>
                    </a:ext>
                  </a:extLst>
                </a:gridCol>
                <a:gridCol w="771024">
                  <a:extLst>
                    <a:ext uri="{9D8B030D-6E8A-4147-A177-3AD203B41FA5}">
                      <a16:colId xmlns:a16="http://schemas.microsoft.com/office/drawing/2014/main" val="3449208326"/>
                    </a:ext>
                  </a:extLst>
                </a:gridCol>
              </a:tblGrid>
              <a:tr h="251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%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9868839"/>
                  </a:ext>
                </a:extLst>
              </a:tr>
              <a:tr h="251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No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86%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85%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5113962"/>
                  </a:ext>
                </a:extLst>
              </a:tr>
              <a:tr h="251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Yes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14%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15%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987028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0E1C3C1-C60E-33F4-F391-9A6C366D1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098334" y="2356500"/>
            <a:ext cx="32543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+mj-lt"/>
              </a:rPr>
              <a:t>There has been a slight increase in students with a dependant child from 2022 to 2023.  No change for dependant adults</a:t>
            </a:r>
          </a:p>
        </p:txBody>
      </p:sp>
    </p:spTree>
    <p:extLst>
      <p:ext uri="{BB962C8B-B14F-4D97-AF65-F5344CB8AC3E}">
        <p14:creationId xmlns:p14="http://schemas.microsoft.com/office/powerpoint/2010/main" val="37373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377AF6-2477-81EC-D1BC-43FD72DF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742" y="753978"/>
            <a:ext cx="4642584" cy="1122246"/>
          </a:xfrm>
        </p:spPr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Community Background</a:t>
            </a:r>
          </a:p>
        </p:txBody>
      </p:sp>
      <p:graphicFrame>
        <p:nvGraphicFramePr>
          <p:cNvPr id="4" name="Chart 3" descr="Bar graph showing Community Background percentage">
            <a:extLst>
              <a:ext uri="{FF2B5EF4-FFF2-40B4-BE49-F238E27FC236}">
                <a16:creationId xmlns:a16="http://schemas.microsoft.com/office/drawing/2014/main" id="{1DD03E6E-8247-926A-CD8E-13A4A949D0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687066"/>
              </p:ext>
            </p:extLst>
          </p:nvPr>
        </p:nvGraphicFramePr>
        <p:xfrm>
          <a:off x="919914" y="1315101"/>
          <a:ext cx="5922044" cy="4034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2CD980C-C454-0A3B-E420-19488CD3D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66337"/>
              </p:ext>
            </p:extLst>
          </p:nvPr>
        </p:nvGraphicFramePr>
        <p:xfrm>
          <a:off x="7539756" y="2200567"/>
          <a:ext cx="3433043" cy="237945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532281">
                  <a:extLst>
                    <a:ext uri="{9D8B030D-6E8A-4147-A177-3AD203B41FA5}">
                      <a16:colId xmlns:a16="http://schemas.microsoft.com/office/drawing/2014/main" val="3050144413"/>
                    </a:ext>
                  </a:extLst>
                </a:gridCol>
                <a:gridCol w="950381">
                  <a:extLst>
                    <a:ext uri="{9D8B030D-6E8A-4147-A177-3AD203B41FA5}">
                      <a16:colId xmlns:a16="http://schemas.microsoft.com/office/drawing/2014/main" val="1456675162"/>
                    </a:ext>
                  </a:extLst>
                </a:gridCol>
                <a:gridCol w="950381">
                  <a:extLst>
                    <a:ext uri="{9D8B030D-6E8A-4147-A177-3AD203B41FA5}">
                      <a16:colId xmlns:a16="http://schemas.microsoft.com/office/drawing/2014/main" val="1452870812"/>
                    </a:ext>
                  </a:extLst>
                </a:gridCol>
              </a:tblGrid>
              <a:tr h="297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%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2023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591730"/>
                  </a:ext>
                </a:extLst>
              </a:tr>
              <a:tr h="297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None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9%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9%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3124759"/>
                  </a:ext>
                </a:extLst>
              </a:tr>
              <a:tr h="297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Not stated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13%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13%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603930"/>
                  </a:ext>
                </a:extLst>
              </a:tr>
              <a:tr h="297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Other Christian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3%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829254"/>
                  </a:ext>
                </a:extLst>
              </a:tr>
              <a:tr h="297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Other Religion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6605775"/>
                  </a:ext>
                </a:extLst>
              </a:tr>
              <a:tr h="297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Protestant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16%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17%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6061140"/>
                  </a:ext>
                </a:extLst>
              </a:tr>
              <a:tr h="297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Roman Catholic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58%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57%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1628435"/>
                  </a:ext>
                </a:extLst>
              </a:tr>
              <a:tr h="297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>
                          <a:effectLst/>
                        </a:rPr>
                        <a:t>Prefer not to say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-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00" dirty="0">
                          <a:effectLst/>
                        </a:rPr>
                        <a:t>0%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990716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613E45D-29D2-34AD-28F3-F24239074A4C}"/>
              </a:ext>
            </a:extLst>
          </p:cNvPr>
          <p:cNvSpPr txBox="1"/>
          <p:nvPr/>
        </p:nvSpPr>
        <p:spPr>
          <a:xfrm>
            <a:off x="7814300" y="5060789"/>
            <a:ext cx="3254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+mj-lt"/>
              </a:rPr>
              <a:t>There has been a slight increase in students identifying as Protestant from 2022 to 2023</a:t>
            </a:r>
          </a:p>
        </p:txBody>
      </p:sp>
    </p:spTree>
    <p:extLst>
      <p:ext uri="{BB962C8B-B14F-4D97-AF65-F5344CB8AC3E}">
        <p14:creationId xmlns:p14="http://schemas.microsoft.com/office/powerpoint/2010/main" val="975189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8770823_TF11964407_Win32" id="{B93CAFD1-3682-48B9-AB4D-B17AE97EAEF6}" vid="{42E63F67-4AC8-49A2-8D09-A38E4C6451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{B855BB41-6541-46DE-BE13-1F3185991E92}tf11964407_win32</Template>
  <TotalTime>241</TotalTime>
  <Words>668</Words>
  <Application>Microsoft Office PowerPoint</Application>
  <PresentationFormat>Widescreen</PresentationFormat>
  <Paragraphs>284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Gill Sans Nova</vt:lpstr>
      <vt:lpstr>Gill Sans Nova Light</vt:lpstr>
      <vt:lpstr>Sagona Book</vt:lpstr>
      <vt:lpstr>Office Theme</vt:lpstr>
      <vt:lpstr>Student Equality Data 2022-2023</vt:lpstr>
      <vt:lpstr>Learning Support</vt:lpstr>
      <vt:lpstr>Gender</vt:lpstr>
      <vt:lpstr>Location</vt:lpstr>
      <vt:lpstr>Age</vt:lpstr>
      <vt:lpstr>Religious Belief</vt:lpstr>
      <vt:lpstr>Sexual Orientation</vt:lpstr>
      <vt:lpstr>Dependant Child</vt:lpstr>
      <vt:lpstr>Community Background</vt:lpstr>
      <vt:lpstr>Racial Group</vt:lpstr>
      <vt:lpstr>Marital Status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Equality Data 2022-2023</dc:title>
  <dc:creator>Hamilton, Fiona</dc:creator>
  <cp:lastModifiedBy>Hamilton, Fiona</cp:lastModifiedBy>
  <cp:revision>9</cp:revision>
  <cp:lastPrinted>2023-08-31T08:43:59Z</cp:lastPrinted>
  <dcterms:created xsi:type="dcterms:W3CDTF">2023-08-30T15:07:17Z</dcterms:created>
  <dcterms:modified xsi:type="dcterms:W3CDTF">2023-09-11T09:40:25Z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Theme:9</vt:lpwstr>
  </property>
  <property fmtid="{D5CDD505-2E9C-101B-9397-08002B2CF9AE}" pid="3" name="ClassificationContentMarkingFooterText">
    <vt:lpwstr>[OFFICIAL] - Please treat this information as Official</vt:lpwstr>
  </property>
  <property fmtid="{D5CDD505-2E9C-101B-9397-08002B2CF9AE}" pid="4" name="MSIP_Label_ff44a2ee-19db-436a-ae94-56ddf3dc0511_Enabled">
    <vt:lpwstr>true</vt:lpwstr>
  </property>
  <property fmtid="{D5CDD505-2E9C-101B-9397-08002B2CF9AE}" pid="5" name="MSIP_Label_ff44a2ee-19db-436a-ae94-56ddf3dc0511_SetDate">
    <vt:lpwstr>2023-08-31T07:30:09Z</vt:lpwstr>
  </property>
  <property fmtid="{D5CDD505-2E9C-101B-9397-08002B2CF9AE}" pid="6" name="MSIP_Label_ff44a2ee-19db-436a-ae94-56ddf3dc0511_Method">
    <vt:lpwstr>Privileged</vt:lpwstr>
  </property>
  <property fmtid="{D5CDD505-2E9C-101B-9397-08002B2CF9AE}" pid="7" name="MSIP_Label_ff44a2ee-19db-436a-ae94-56ddf3dc0511_Name">
    <vt:lpwstr>Do Not Label</vt:lpwstr>
  </property>
  <property fmtid="{D5CDD505-2E9C-101B-9397-08002B2CF9AE}" pid="8" name="MSIP_Label_ff44a2ee-19db-436a-ae94-56ddf3dc0511_SiteId">
    <vt:lpwstr>2c282a6f-a0fc-4596-9ccc-2378f1b4cf1e</vt:lpwstr>
  </property>
  <property fmtid="{D5CDD505-2E9C-101B-9397-08002B2CF9AE}" pid="9" name="MSIP_Label_ff44a2ee-19db-436a-ae94-56ddf3dc0511_ActionId">
    <vt:lpwstr>d1991c80-9cfc-4a87-9238-7ad5b96cf75c</vt:lpwstr>
  </property>
  <property fmtid="{D5CDD505-2E9C-101B-9397-08002B2CF9AE}" pid="10" name="MSIP_Label_ff44a2ee-19db-436a-ae94-56ddf3dc0511_ContentBits">
    <vt:lpwstr>0</vt:lpwstr>
  </property>
</Properties>
</file>