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14"/>
  </p:notesMasterIdLst>
  <p:handoutMasterIdLst>
    <p:handoutMasterId r:id="rId15"/>
  </p:handoutMasterIdLst>
  <p:sldIdLst>
    <p:sldId id="272" r:id="rId2"/>
    <p:sldId id="290" r:id="rId3"/>
    <p:sldId id="273" r:id="rId4"/>
    <p:sldId id="259" r:id="rId5"/>
    <p:sldId id="278" r:id="rId6"/>
    <p:sldId id="283" r:id="rId7"/>
    <p:sldId id="284" r:id="rId8"/>
    <p:sldId id="285" r:id="rId9"/>
    <p:sldId id="286" r:id="rId10"/>
    <p:sldId id="287" r:id="rId11"/>
    <p:sldId id="288" r:id="rId12"/>
    <p:sldId id="289" r:id="rId13"/>
  </p:sldIdLst>
  <p:sldSz cx="12192000" cy="6858000"/>
  <p:notesSz cx="6810375"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1D8B7"/>
    <a:srgbClr val="A09D79"/>
    <a:srgbClr val="AD5C4D"/>
    <a:srgbClr val="543E35"/>
    <a:srgbClr val="637700"/>
    <a:srgbClr val="FFF4ED"/>
    <a:srgbClr val="5E6A76"/>
    <a:srgbClr val="F8F3F0"/>
    <a:srgbClr val="D7D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48" autoAdjust="0"/>
    <p:restoredTop sz="96807" autoAdjust="0"/>
  </p:normalViewPr>
  <p:slideViewPr>
    <p:cSldViewPr snapToGrid="0">
      <p:cViewPr varScale="1">
        <p:scale>
          <a:sx n="119" d="100"/>
          <a:sy n="119" d="100"/>
        </p:scale>
        <p:origin x="90" y="180"/>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92" d="100"/>
          <a:sy n="92" d="100"/>
        </p:scale>
        <p:origin x="364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NWRC-File3.nwrc.net\Compliance$\Equality\Equality%202023-2024\Copy%20of%20Equality_23_24.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NWRC-vFILE-SRV4.nwrc.net\Compliance$\Equality\Equality%202024-2025\StudentEquality24_25.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a:t>Learning Support</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Disability!$A$15:$A$18</c:f>
              <c:strCache>
                <c:ptCount val="4"/>
                <c:pt idx="0">
                  <c:v>Engineering, Construction &amp; Sustainability</c:v>
                </c:pt>
                <c:pt idx="1">
                  <c:v>Business, Media &amp; Technology</c:v>
                </c:pt>
                <c:pt idx="2">
                  <c:v>Life and Healthcare Sciences</c:v>
                </c:pt>
                <c:pt idx="3">
                  <c:v>Creative, Performing Arts and Therapies</c:v>
                </c:pt>
              </c:strCache>
            </c:strRef>
          </c:cat>
          <c:val>
            <c:numRef>
              <c:f>Disability!$C$15:$C$18</c:f>
              <c:numCache>
                <c:formatCode>0</c:formatCode>
                <c:ptCount val="4"/>
                <c:pt idx="0">
                  <c:v>12.126245847176079</c:v>
                </c:pt>
                <c:pt idx="1">
                  <c:v>21.760797342192692</c:v>
                </c:pt>
                <c:pt idx="2">
                  <c:v>35.38205980066445</c:v>
                </c:pt>
                <c:pt idx="3">
                  <c:v>30.730897009966778</c:v>
                </c:pt>
              </c:numCache>
            </c:numRef>
          </c:val>
          <c:extLst>
            <c:ext xmlns:c16="http://schemas.microsoft.com/office/drawing/2014/chart" uri="{C3380CC4-5D6E-409C-BE32-E72D297353CC}">
              <c16:uniqueId val="{00000000-8C6A-45E7-9EF0-7D2382A01EB0}"/>
            </c:ext>
          </c:extLst>
        </c:ser>
        <c:dLbls>
          <c:showLegendKey val="0"/>
          <c:showVal val="0"/>
          <c:showCatName val="0"/>
          <c:showSerName val="0"/>
          <c:showPercent val="0"/>
          <c:showBubbleSize val="0"/>
        </c:dLbls>
        <c:gapWidth val="219"/>
        <c:overlap val="-27"/>
        <c:axId val="1965662096"/>
        <c:axId val="1965662576"/>
      </c:barChart>
      <c:catAx>
        <c:axId val="1965662096"/>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b="1"/>
                  <a:t>Faculties</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965662576"/>
        <c:crosses val="autoZero"/>
        <c:auto val="1"/>
        <c:lblAlgn val="ctr"/>
        <c:lblOffset val="100"/>
        <c:noMultiLvlLbl val="0"/>
      </c:catAx>
      <c:valAx>
        <c:axId val="19656625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b="1"/>
                  <a:t>Percentage</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6566209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a:t>Racial Group</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'Racial Group'!$A$4:$A$17</c:f>
              <c:strCache>
                <c:ptCount val="14"/>
                <c:pt idx="0">
                  <c:v>Any Other Ethnic Group</c:v>
                </c:pt>
                <c:pt idx="1">
                  <c:v>Arab</c:v>
                </c:pt>
                <c:pt idx="2">
                  <c:v>Asian Other</c:v>
                </c:pt>
                <c:pt idx="3">
                  <c:v>Bangladeshi</c:v>
                </c:pt>
                <c:pt idx="4">
                  <c:v>Black African</c:v>
                </c:pt>
                <c:pt idx="5">
                  <c:v>Black Other</c:v>
                </c:pt>
                <c:pt idx="6">
                  <c:v>Chinese</c:v>
                </c:pt>
                <c:pt idx="7">
                  <c:v>Filipino</c:v>
                </c:pt>
                <c:pt idx="8">
                  <c:v>Indian</c:v>
                </c:pt>
                <c:pt idx="9">
                  <c:v>Irish Traveller</c:v>
                </c:pt>
                <c:pt idx="10">
                  <c:v>Mixed Ethnic Other</c:v>
                </c:pt>
                <c:pt idx="11">
                  <c:v>Prefer not to say</c:v>
                </c:pt>
                <c:pt idx="12">
                  <c:v>Pakistani</c:v>
                </c:pt>
                <c:pt idx="13">
                  <c:v>Roma</c:v>
                </c:pt>
              </c:strCache>
            </c:strRef>
          </c:cat>
          <c:val>
            <c:numRef>
              <c:f>'Racial Group'!$B$4:$B$17</c:f>
              <c:numCache>
                <c:formatCode>0</c:formatCode>
                <c:ptCount val="14"/>
                <c:pt idx="0">
                  <c:v>7.5144508670520231</c:v>
                </c:pt>
                <c:pt idx="1">
                  <c:v>0.86705202312138718</c:v>
                </c:pt>
                <c:pt idx="2">
                  <c:v>10.404624277456648</c:v>
                </c:pt>
                <c:pt idx="3">
                  <c:v>0.28901734104046239</c:v>
                </c:pt>
                <c:pt idx="4">
                  <c:v>13.583815028901732</c:v>
                </c:pt>
                <c:pt idx="5">
                  <c:v>3.901734104046243</c:v>
                </c:pt>
                <c:pt idx="6">
                  <c:v>1.0115606936416186</c:v>
                </c:pt>
                <c:pt idx="7">
                  <c:v>0.86705202312138718</c:v>
                </c:pt>
                <c:pt idx="8">
                  <c:v>4.0462427745664744</c:v>
                </c:pt>
                <c:pt idx="9">
                  <c:v>5.4913294797687859</c:v>
                </c:pt>
                <c:pt idx="10">
                  <c:v>22.398843930635838</c:v>
                </c:pt>
                <c:pt idx="11">
                  <c:v>25.433526011560691</c:v>
                </c:pt>
                <c:pt idx="12">
                  <c:v>1.4450867052023122</c:v>
                </c:pt>
                <c:pt idx="13">
                  <c:v>2.745664739884393</c:v>
                </c:pt>
              </c:numCache>
            </c:numRef>
          </c:val>
          <c:extLst>
            <c:ext xmlns:c16="http://schemas.microsoft.com/office/drawing/2014/chart" uri="{C3380CC4-5D6E-409C-BE32-E72D297353CC}">
              <c16:uniqueId val="{00000000-98B7-419C-BDD3-294E3E2C7392}"/>
            </c:ext>
          </c:extLst>
        </c:ser>
        <c:dLbls>
          <c:dLblPos val="outEnd"/>
          <c:showLegendKey val="0"/>
          <c:showVal val="1"/>
          <c:showCatName val="0"/>
          <c:showSerName val="0"/>
          <c:showPercent val="0"/>
          <c:showBubbleSize val="0"/>
        </c:dLbls>
        <c:gapWidth val="182"/>
        <c:axId val="1031431967"/>
        <c:axId val="1031432447"/>
      </c:barChart>
      <c:catAx>
        <c:axId val="103143196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031432447"/>
        <c:crosses val="autoZero"/>
        <c:auto val="1"/>
        <c:lblAlgn val="ctr"/>
        <c:lblOffset val="100"/>
        <c:noMultiLvlLbl val="0"/>
      </c:catAx>
      <c:valAx>
        <c:axId val="1031432447"/>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0314319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bg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a:t>Marital Status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1EF-4833-94A1-EE2C045BAA7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1EF-4833-94A1-EE2C045BAA7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1EF-4833-94A1-EE2C045BAA7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1EF-4833-94A1-EE2C045BAA7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1EF-4833-94A1-EE2C045BAA7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31EF-4833-94A1-EE2C045BAA71}"/>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31EF-4833-94A1-EE2C045BAA71}"/>
              </c:ext>
            </c:extLst>
          </c:dPt>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'Marital Status'!$A$3:$A$9</c:f>
              <c:strCache>
                <c:ptCount val="7"/>
                <c:pt idx="0">
                  <c:v>Divorced/Dissolved Civil Partnership</c:v>
                </c:pt>
                <c:pt idx="1">
                  <c:v>Married/Civil Partner</c:v>
                </c:pt>
                <c:pt idx="2">
                  <c:v>Not Stated / known</c:v>
                </c:pt>
                <c:pt idx="3">
                  <c:v>Separated</c:v>
                </c:pt>
                <c:pt idx="4">
                  <c:v>Single</c:v>
                </c:pt>
                <c:pt idx="5">
                  <c:v>Widowed/Surviving civil partner</c:v>
                </c:pt>
                <c:pt idx="6">
                  <c:v>Prefer not to say</c:v>
                </c:pt>
              </c:strCache>
            </c:strRef>
          </c:cat>
          <c:val>
            <c:numRef>
              <c:f>'Marital Status'!$B$3:$B$9</c:f>
              <c:numCache>
                <c:formatCode>0.0</c:formatCode>
                <c:ptCount val="7"/>
                <c:pt idx="0">
                  <c:v>1.2968204858139689</c:v>
                </c:pt>
                <c:pt idx="1">
                  <c:v>11.256665130669475</c:v>
                </c:pt>
                <c:pt idx="2">
                  <c:v>10.032255941017707</c:v>
                </c:pt>
                <c:pt idx="3">
                  <c:v>1.3889803172931341</c:v>
                </c:pt>
                <c:pt idx="4">
                  <c:v>73.47113422421171</c:v>
                </c:pt>
                <c:pt idx="5">
                  <c:v>1.2704891053913501</c:v>
                </c:pt>
                <c:pt idx="6">
                  <c:v>1.2836547956026596</c:v>
                </c:pt>
              </c:numCache>
            </c:numRef>
          </c:val>
          <c:extLst>
            <c:ext xmlns:c16="http://schemas.microsoft.com/office/drawing/2014/chart" uri="{C3380CC4-5D6E-409C-BE32-E72D297353CC}">
              <c16:uniqueId val="{0000000E-31EF-4833-94A1-EE2C045BAA7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bg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Gender</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F849-420A-A861-9ABD5155A17B}"/>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F849-420A-A861-9ABD5155A17B}"/>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F849-420A-A861-9ABD5155A17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Gender!$A$3:$A$5</c:f>
              <c:strCache>
                <c:ptCount val="3"/>
                <c:pt idx="0">
                  <c:v>Female</c:v>
                </c:pt>
                <c:pt idx="1">
                  <c:v>Male</c:v>
                </c:pt>
                <c:pt idx="2">
                  <c:v>Other</c:v>
                </c:pt>
              </c:strCache>
            </c:strRef>
          </c:cat>
          <c:val>
            <c:numRef>
              <c:f>Gender!$B$3:$B$5</c:f>
              <c:numCache>
                <c:formatCode>0.0</c:formatCode>
                <c:ptCount val="3"/>
                <c:pt idx="0">
                  <c:v>48.482654203146602</c:v>
                </c:pt>
                <c:pt idx="1">
                  <c:v>51.175037851359363</c:v>
                </c:pt>
                <c:pt idx="2">
                  <c:v>0.34230794549404253</c:v>
                </c:pt>
              </c:numCache>
            </c:numRef>
          </c:val>
          <c:extLst>
            <c:ext xmlns:c16="http://schemas.microsoft.com/office/drawing/2014/chart" uri="{C3380CC4-5D6E-409C-BE32-E72D297353CC}">
              <c16:uniqueId val="{00000006-F849-420A-A861-9ABD5155A17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Campus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8CF4-4B1A-A82B-0FDB65131EB6}"/>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8CF4-4B1A-A82B-0FDB65131EB6}"/>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8CF4-4B1A-A82B-0FDB65131EB6}"/>
              </c:ext>
            </c:extLst>
          </c:dPt>
          <c:dPt>
            <c:idx val="3"/>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07-8CF4-4B1A-A82B-0FDB65131EB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Campus!$A$4:$A$7</c:f>
              <c:strCache>
                <c:ptCount val="4"/>
                <c:pt idx="0">
                  <c:v>Derry</c:v>
                </c:pt>
                <c:pt idx="1">
                  <c:v>Limavady</c:v>
                </c:pt>
                <c:pt idx="2">
                  <c:v>Strabane</c:v>
                </c:pt>
                <c:pt idx="3">
                  <c:v>Outreach</c:v>
                </c:pt>
              </c:strCache>
            </c:strRef>
          </c:cat>
          <c:val>
            <c:numRef>
              <c:f>Campus!$B$4:$B$7</c:f>
              <c:numCache>
                <c:formatCode>0</c:formatCode>
                <c:ptCount val="4"/>
                <c:pt idx="0">
                  <c:v>70.910407478112035</c:v>
                </c:pt>
                <c:pt idx="1">
                  <c:v>23.2901059838062</c:v>
                </c:pt>
                <c:pt idx="2">
                  <c:v>5.7402409321308667</c:v>
                </c:pt>
                <c:pt idx="3">
                  <c:v>5.9245605950891969E-2</c:v>
                </c:pt>
              </c:numCache>
            </c:numRef>
          </c:val>
          <c:extLst>
            <c:ext xmlns:c16="http://schemas.microsoft.com/office/drawing/2014/chart" uri="{C3380CC4-5D6E-409C-BE32-E72D297353CC}">
              <c16:uniqueId val="{00000008-8CF4-4B1A-A82B-0FDB65131EB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dirty="0">
                <a:solidFill>
                  <a:schemeClr val="bg1"/>
                </a:solidFill>
              </a:rPr>
              <a:t>Age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Age!$A$7:$A$12</c:f>
              <c:strCache>
                <c:ptCount val="6"/>
                <c:pt idx="0">
                  <c:v>18 and under</c:v>
                </c:pt>
                <c:pt idx="1">
                  <c:v>19 to 30</c:v>
                </c:pt>
                <c:pt idx="2">
                  <c:v>31 to 40</c:v>
                </c:pt>
                <c:pt idx="3">
                  <c:v>41 to 50</c:v>
                </c:pt>
                <c:pt idx="4">
                  <c:v>51 to 60</c:v>
                </c:pt>
                <c:pt idx="5">
                  <c:v>61 +</c:v>
                </c:pt>
              </c:strCache>
            </c:strRef>
          </c:cat>
          <c:val>
            <c:numRef>
              <c:f>Age!$B$7:$B$12</c:f>
              <c:numCache>
                <c:formatCode>0.0</c:formatCode>
                <c:ptCount val="6"/>
                <c:pt idx="0">
                  <c:v>41.998551774076752</c:v>
                </c:pt>
                <c:pt idx="1">
                  <c:v>25.791587123954972</c:v>
                </c:pt>
                <c:pt idx="2">
                  <c:v>12.230926206306366</c:v>
                </c:pt>
                <c:pt idx="3">
                  <c:v>8.7420183003093932</c:v>
                </c:pt>
                <c:pt idx="4">
                  <c:v>6.2273714699493121</c:v>
                </c:pt>
                <c:pt idx="5">
                  <c:v>5.0095451254032</c:v>
                </c:pt>
              </c:numCache>
            </c:numRef>
          </c:val>
          <c:extLst>
            <c:ext xmlns:c16="http://schemas.microsoft.com/office/drawing/2014/chart" uri="{C3380CC4-5D6E-409C-BE32-E72D297353CC}">
              <c16:uniqueId val="{00000000-F707-4AE4-A85C-54C54808BCAA}"/>
            </c:ext>
          </c:extLst>
        </c:ser>
        <c:dLbls>
          <c:dLblPos val="outEnd"/>
          <c:showLegendKey val="0"/>
          <c:showVal val="1"/>
          <c:showCatName val="0"/>
          <c:showSerName val="0"/>
          <c:showPercent val="0"/>
          <c:showBubbleSize val="0"/>
        </c:dLbls>
        <c:gapWidth val="219"/>
        <c:overlap val="-27"/>
        <c:axId val="1024646639"/>
        <c:axId val="1024644719"/>
      </c:barChart>
      <c:catAx>
        <c:axId val="1024646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024644719"/>
        <c:crosses val="autoZero"/>
        <c:auto val="1"/>
        <c:lblAlgn val="ctr"/>
        <c:lblOffset val="100"/>
        <c:noMultiLvlLbl val="0"/>
      </c:catAx>
      <c:valAx>
        <c:axId val="102464471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0246466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a:t>Religious Belief</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'Religious Belief'!$A$6:$A$19</c:f>
              <c:strCache>
                <c:ptCount val="14"/>
                <c:pt idx="0">
                  <c:v>Buddhist</c:v>
                </c:pt>
                <c:pt idx="1">
                  <c:v>Church of Ireland</c:v>
                </c:pt>
                <c:pt idx="2">
                  <c:v>Hindu</c:v>
                </c:pt>
                <c:pt idx="3">
                  <c:v>Methodist</c:v>
                </c:pt>
                <c:pt idx="4">
                  <c:v>Muslim</c:v>
                </c:pt>
                <c:pt idx="5">
                  <c:v>None</c:v>
                </c:pt>
                <c:pt idx="6">
                  <c:v>Other Christian</c:v>
                </c:pt>
                <c:pt idx="7">
                  <c:v>Other Religion</c:v>
                </c:pt>
                <c:pt idx="8">
                  <c:v>Presbyterian Church in Ireland</c:v>
                </c:pt>
                <c:pt idx="9">
                  <c:v>Roman Catholic</c:v>
                </c:pt>
                <c:pt idx="10">
                  <c:v>Sikh</c:v>
                </c:pt>
                <c:pt idx="11">
                  <c:v>Jewish</c:v>
                </c:pt>
                <c:pt idx="12">
                  <c:v>Prefer Not to say</c:v>
                </c:pt>
                <c:pt idx="13">
                  <c:v>Not Stated / known</c:v>
                </c:pt>
              </c:strCache>
            </c:strRef>
          </c:cat>
          <c:val>
            <c:numRef>
              <c:f>'Religious Belief'!$B$6:$B$19</c:f>
              <c:numCache>
                <c:formatCode>0.0</c:formatCode>
                <c:ptCount val="14"/>
                <c:pt idx="0">
                  <c:v>0.1843196629583306</c:v>
                </c:pt>
                <c:pt idx="1">
                  <c:v>5.3979329866368246</c:v>
                </c:pt>
                <c:pt idx="2">
                  <c:v>6.5828451056546639E-2</c:v>
                </c:pt>
                <c:pt idx="3">
                  <c:v>0.32255941017707856</c:v>
                </c:pt>
                <c:pt idx="4">
                  <c:v>0.63853597524850236</c:v>
                </c:pt>
                <c:pt idx="5">
                  <c:v>15.654005661246792</c:v>
                </c:pt>
                <c:pt idx="6">
                  <c:v>3.5481535119478638</c:v>
                </c:pt>
                <c:pt idx="7">
                  <c:v>0.88210124415772495</c:v>
                </c:pt>
                <c:pt idx="8">
                  <c:v>6.4051082878019878</c:v>
                </c:pt>
                <c:pt idx="9">
                  <c:v>48.666973866104932</c:v>
                </c:pt>
                <c:pt idx="10">
                  <c:v>0.12507405700743862</c:v>
                </c:pt>
                <c:pt idx="11">
                  <c:v>6.5828451056546642E-3</c:v>
                </c:pt>
                <c:pt idx="12">
                  <c:v>4.5026660522677906</c:v>
                </c:pt>
                <c:pt idx="13">
                  <c:v>13.600157988282536</c:v>
                </c:pt>
              </c:numCache>
            </c:numRef>
          </c:val>
          <c:extLst>
            <c:ext xmlns:c16="http://schemas.microsoft.com/office/drawing/2014/chart" uri="{C3380CC4-5D6E-409C-BE32-E72D297353CC}">
              <c16:uniqueId val="{00000000-CF1A-4197-BBA8-08FB8D88E3C6}"/>
            </c:ext>
          </c:extLst>
        </c:ser>
        <c:dLbls>
          <c:dLblPos val="outEnd"/>
          <c:showLegendKey val="0"/>
          <c:showVal val="1"/>
          <c:showCatName val="0"/>
          <c:showSerName val="0"/>
          <c:showPercent val="0"/>
          <c:showBubbleSize val="0"/>
        </c:dLbls>
        <c:gapWidth val="182"/>
        <c:axId val="1109161583"/>
        <c:axId val="1109162543"/>
      </c:barChart>
      <c:catAx>
        <c:axId val="110916158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109162543"/>
        <c:crosses val="autoZero"/>
        <c:auto val="1"/>
        <c:lblAlgn val="ctr"/>
        <c:lblOffset val="100"/>
        <c:noMultiLvlLbl val="0"/>
      </c:catAx>
      <c:valAx>
        <c:axId val="1109162543"/>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10916158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bg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a:solidFill>
                  <a:schemeClr val="bg1"/>
                </a:solidFill>
              </a:rPr>
              <a:t>Sexual Orientation</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394-4AFE-9D69-B7FE16C2B81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394-4AFE-9D69-B7FE16C2B81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394-4AFE-9D69-B7FE16C2B81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394-4AFE-9D69-B7FE16C2B81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394-4AFE-9D69-B7FE16C2B81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394-4AFE-9D69-B7FE16C2B811}"/>
              </c:ext>
            </c:extLst>
          </c:dPt>
          <c:dLbls>
            <c:dLbl>
              <c:idx val="4"/>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9-B394-4AFE-9D69-B7FE16C2B811}"/>
                </c:ext>
              </c:extLst>
            </c:dLbl>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'Sex Orient'!$A$3:$A$8</c:f>
              <c:strCache>
                <c:ptCount val="6"/>
                <c:pt idx="0">
                  <c:v>Bisexual</c:v>
                </c:pt>
                <c:pt idx="1">
                  <c:v>Gay/Lesbian</c:v>
                </c:pt>
                <c:pt idx="2">
                  <c:v>Heterosexual/Straight</c:v>
                </c:pt>
                <c:pt idx="3">
                  <c:v>Not stated</c:v>
                </c:pt>
                <c:pt idx="4">
                  <c:v>Other</c:v>
                </c:pt>
                <c:pt idx="5">
                  <c:v>Prefer not to say</c:v>
                </c:pt>
              </c:strCache>
            </c:strRef>
          </c:cat>
          <c:val>
            <c:numRef>
              <c:f>'Sex Orient'!$B$3:$B$8</c:f>
              <c:numCache>
                <c:formatCode>0.0</c:formatCode>
                <c:ptCount val="6"/>
                <c:pt idx="0">
                  <c:v>2.4685669146204989</c:v>
                </c:pt>
                <c:pt idx="1">
                  <c:v>1.3494832466592062</c:v>
                </c:pt>
                <c:pt idx="2">
                  <c:v>66.88828911855704</c:v>
                </c:pt>
                <c:pt idx="3">
                  <c:v>17.391876769139621</c:v>
                </c:pt>
                <c:pt idx="4">
                  <c:v>1.4416430781383713</c:v>
                </c:pt>
                <c:pt idx="5">
                  <c:v>10.460140872885262</c:v>
                </c:pt>
              </c:numCache>
            </c:numRef>
          </c:val>
          <c:extLst>
            <c:ext xmlns:c16="http://schemas.microsoft.com/office/drawing/2014/chart" uri="{C3380CC4-5D6E-409C-BE32-E72D297353CC}">
              <c16:uniqueId val="{0000000C-B394-4AFE-9D69-B7FE16C2B81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pieChart>
        <c:varyColors val="1"/>
        <c:ser>
          <c:idx val="0"/>
          <c:order val="0"/>
          <c:dPt>
            <c:idx val="0"/>
            <c:bubble3D val="0"/>
            <c:spPr>
              <a:solidFill>
                <a:schemeClr val="accent4">
                  <a:shade val="76000"/>
                </a:schemeClr>
              </a:solidFill>
              <a:ln w="19050">
                <a:solidFill>
                  <a:schemeClr val="lt1"/>
                </a:solidFill>
              </a:ln>
              <a:effectLst/>
            </c:spPr>
            <c:extLst>
              <c:ext xmlns:c16="http://schemas.microsoft.com/office/drawing/2014/chart" uri="{C3380CC4-5D6E-409C-BE32-E72D297353CC}">
                <c16:uniqueId val="{00000001-2AB1-4336-8BB2-8597E4B4E73C}"/>
              </c:ext>
            </c:extLst>
          </c:dPt>
          <c:dPt>
            <c:idx val="1"/>
            <c:bubble3D val="0"/>
            <c:spPr>
              <a:solidFill>
                <a:schemeClr val="accent4">
                  <a:tint val="77000"/>
                </a:schemeClr>
              </a:solidFill>
              <a:ln w="19050">
                <a:solidFill>
                  <a:schemeClr val="lt1"/>
                </a:solidFill>
              </a:ln>
              <a:effectLst/>
            </c:spPr>
            <c:extLst>
              <c:ext xmlns:c16="http://schemas.microsoft.com/office/drawing/2014/chart" uri="{C3380CC4-5D6E-409C-BE32-E72D297353CC}">
                <c16:uniqueId val="{00000003-2AB1-4336-8BB2-8597E4B4E73C}"/>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Depandants!$A$12:$A$13</c:f>
              <c:strCache>
                <c:ptCount val="2"/>
                <c:pt idx="0">
                  <c:v>No</c:v>
                </c:pt>
                <c:pt idx="1">
                  <c:v>Yes</c:v>
                </c:pt>
              </c:strCache>
            </c:strRef>
          </c:cat>
          <c:val>
            <c:numRef>
              <c:f>Depandants!$B$12:$B$13</c:f>
              <c:numCache>
                <c:formatCode>0</c:formatCode>
                <c:ptCount val="2"/>
                <c:pt idx="0">
                  <c:v>86.919899570745926</c:v>
                </c:pt>
                <c:pt idx="1">
                  <c:v>13.080100429254069</c:v>
                </c:pt>
              </c:numCache>
            </c:numRef>
          </c:val>
          <c:extLst>
            <c:ext xmlns:c16="http://schemas.microsoft.com/office/drawing/2014/chart" uri="{C3380CC4-5D6E-409C-BE32-E72D297353CC}">
              <c16:uniqueId val="{00000004-2AB1-4336-8BB2-8597E4B4E73C}"/>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a:t>Dependant Adult</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solidFill>
              <a:ln w="19050">
                <a:solidFill>
                  <a:schemeClr val="lt1"/>
                </a:solidFill>
              </a:ln>
              <a:effectLst/>
            </c:spPr>
            <c:extLst>
              <c:ext xmlns:c16="http://schemas.microsoft.com/office/drawing/2014/chart" uri="{C3380CC4-5D6E-409C-BE32-E72D297353CC}">
                <c16:uniqueId val="{00000001-7DF7-462A-A31B-53B0B6608A9A}"/>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7DF7-462A-A31B-53B0B6608A9A}"/>
              </c:ext>
            </c:extLst>
          </c:dPt>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Dep!$A$4:$A$5</c:f>
              <c:strCache>
                <c:ptCount val="2"/>
                <c:pt idx="0">
                  <c:v>No</c:v>
                </c:pt>
                <c:pt idx="1">
                  <c:v>Yes</c:v>
                </c:pt>
              </c:strCache>
            </c:strRef>
          </c:cat>
          <c:val>
            <c:numRef>
              <c:f>Dep!$B$4:$B$5</c:f>
              <c:numCache>
                <c:formatCode>0</c:formatCode>
                <c:ptCount val="2"/>
                <c:pt idx="0">
                  <c:v>98.564939766967285</c:v>
                </c:pt>
                <c:pt idx="1">
                  <c:v>1.4350602330327167</c:v>
                </c:pt>
              </c:numCache>
            </c:numRef>
          </c:val>
          <c:extLst>
            <c:ext xmlns:c16="http://schemas.microsoft.com/office/drawing/2014/chart" uri="{C3380CC4-5D6E-409C-BE32-E72D297353CC}">
              <c16:uniqueId val="{00000004-7DF7-462A-A31B-53B0B6608A9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bg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r>
              <a:rPr lang="en-US"/>
              <a:t>Community Background</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2"/>
            </a:solidFill>
            <a:ln>
              <a:noFill/>
            </a:ln>
            <a:effectLst/>
          </c:spPr>
          <c:invertIfNegative val="0"/>
          <c:dLbls>
            <c:dLbl>
              <c:idx val="0"/>
              <c:tx>
                <c:rich>
                  <a:bodyPr/>
                  <a:lstStyle/>
                  <a:p>
                    <a:fld id="{C2554B89-70C3-4518-924D-B8C80822C24C}" type="VALUE">
                      <a:rPr lang="en-US" smtClean="0"/>
                      <a:pPr/>
                      <a:t>[VALUE]</a:t>
                    </a:fld>
                    <a:r>
                      <a:rPr lang="en-US"/>
                      <a:t>%</a:t>
                    </a:r>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3D8D-4589-999C-1492A2F0158F}"/>
                </c:ext>
              </c:extLst>
            </c:dLbl>
            <c:dLbl>
              <c:idx val="1"/>
              <c:tx>
                <c:rich>
                  <a:bodyPr/>
                  <a:lstStyle/>
                  <a:p>
                    <a:fld id="{87BEAFF9-AF76-49AE-BA1B-D3C8DAD23F63}" type="VALUE">
                      <a:rPr lang="en-US" smtClean="0"/>
                      <a:pPr/>
                      <a:t>[VALUE]</a:t>
                    </a:fld>
                    <a:r>
                      <a:rPr lang="en-US"/>
                      <a:t>%</a:t>
                    </a:r>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D8D-4589-999C-1492A2F0158F}"/>
                </c:ext>
              </c:extLst>
            </c:dLbl>
            <c:dLbl>
              <c:idx val="2"/>
              <c:tx>
                <c:rich>
                  <a:bodyPr/>
                  <a:lstStyle/>
                  <a:p>
                    <a:r>
                      <a:rPr lang="en-US"/>
                      <a:t>4%</a:t>
                    </a:r>
                  </a:p>
                </c:rich>
              </c:tx>
              <c:dLblPos val="inBase"/>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D8D-4589-999C-1492A2F0158F}"/>
                </c:ext>
              </c:extLst>
            </c:dLbl>
            <c:dLbl>
              <c:idx val="3"/>
              <c:tx>
                <c:rich>
                  <a:bodyPr/>
                  <a:lstStyle/>
                  <a:p>
                    <a:fld id="{6D4997AB-2EE1-4781-BD5C-04C263DE3BC8}" type="VALUE">
                      <a:rPr lang="en-US" smtClean="0"/>
                      <a:pPr/>
                      <a:t>[VALUE]</a:t>
                    </a:fld>
                    <a:r>
                      <a:rPr lang="en-US"/>
                      <a:t>%</a:t>
                    </a:r>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D8D-4589-999C-1492A2F0158F}"/>
                </c:ext>
              </c:extLst>
            </c:dLbl>
            <c:dLbl>
              <c:idx val="4"/>
              <c:tx>
                <c:rich>
                  <a:bodyPr/>
                  <a:lstStyle/>
                  <a:p>
                    <a:fld id="{1EBE5696-631C-4DB4-B54E-A6E5460C5B69}" type="VALUE">
                      <a:rPr lang="en-US" smtClean="0"/>
                      <a:pPr/>
                      <a:t>[VALUE]</a:t>
                    </a:fld>
                    <a:r>
                      <a:rPr lang="en-US"/>
                      <a:t>%</a:t>
                    </a:r>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3D8D-4589-999C-1492A2F0158F}"/>
                </c:ext>
              </c:extLst>
            </c:dLbl>
            <c:dLbl>
              <c:idx val="5"/>
              <c:tx>
                <c:rich>
                  <a:bodyPr/>
                  <a:lstStyle/>
                  <a:p>
                    <a:fld id="{9358B43B-DC08-4E3A-812D-96D41FE5D98F}" type="VALUE">
                      <a:rPr lang="en-US" smtClean="0"/>
                      <a:pPr/>
                      <a:t>[VALUE]</a:t>
                    </a:fld>
                    <a:r>
                      <a:rPr lang="en-US"/>
                      <a:t>%</a:t>
                    </a:r>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D8D-4589-999C-1492A2F0158F}"/>
                </c:ext>
              </c:extLst>
            </c:dLbl>
            <c:dLbl>
              <c:idx val="6"/>
              <c:tx>
                <c:rich>
                  <a:bodyPr/>
                  <a:lstStyle/>
                  <a:p>
                    <a:fld id="{E94A5BFE-CC91-4155-A9A0-5F24F62E4C75}" type="VALUE">
                      <a:rPr lang="en-US" smtClean="0"/>
                      <a:pPr/>
                      <a:t>[VALUE]</a:t>
                    </a:fld>
                    <a:r>
                      <a:rPr lang="en-US"/>
                      <a:t>%</a:t>
                    </a:r>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D8D-4589-999C-1492A2F0158F}"/>
                </c:ext>
              </c:extLst>
            </c:dLbl>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'Com Back'!$A$4:$A$10</c:f>
              <c:strCache>
                <c:ptCount val="7"/>
                <c:pt idx="0">
                  <c:v>None</c:v>
                </c:pt>
                <c:pt idx="1">
                  <c:v>Not Stated</c:v>
                </c:pt>
                <c:pt idx="2">
                  <c:v>Other Christian</c:v>
                </c:pt>
                <c:pt idx="3">
                  <c:v>Other Religion</c:v>
                </c:pt>
                <c:pt idx="4">
                  <c:v>Protestant</c:v>
                </c:pt>
                <c:pt idx="5">
                  <c:v>Prefer not to say</c:v>
                </c:pt>
                <c:pt idx="6">
                  <c:v>Roman Catholic</c:v>
                </c:pt>
              </c:strCache>
            </c:strRef>
          </c:cat>
          <c:val>
            <c:numRef>
              <c:f>'Com Back'!$B$4:$B$10</c:f>
              <c:numCache>
                <c:formatCode>0</c:formatCode>
                <c:ptCount val="7"/>
                <c:pt idx="0">
                  <c:v>8.2943848331248766</c:v>
                </c:pt>
                <c:pt idx="1">
                  <c:v>13.244684352577185</c:v>
                </c:pt>
                <c:pt idx="2">
                  <c:v>3.6995589493779213</c:v>
                </c:pt>
                <c:pt idx="3">
                  <c:v>0.88868408926337972</c:v>
                </c:pt>
                <c:pt idx="4">
                  <c:v>15.831742479099468</c:v>
                </c:pt>
                <c:pt idx="5">
                  <c:v>2.5673095912053192</c:v>
                </c:pt>
                <c:pt idx="6">
                  <c:v>55.473635705351853</c:v>
                </c:pt>
              </c:numCache>
            </c:numRef>
          </c:val>
          <c:extLst>
            <c:ext xmlns:c16="http://schemas.microsoft.com/office/drawing/2014/chart" uri="{C3380CC4-5D6E-409C-BE32-E72D297353CC}">
              <c16:uniqueId val="{00000000-C909-4558-A28C-0DD3321A8A02}"/>
            </c:ext>
          </c:extLst>
        </c:ser>
        <c:dLbls>
          <c:dLblPos val="inBase"/>
          <c:showLegendKey val="0"/>
          <c:showVal val="1"/>
          <c:showCatName val="0"/>
          <c:showSerName val="0"/>
          <c:showPercent val="0"/>
          <c:showBubbleSize val="0"/>
        </c:dLbls>
        <c:gapWidth val="219"/>
        <c:overlap val="-27"/>
        <c:axId val="1971745056"/>
        <c:axId val="1971741696"/>
      </c:barChart>
      <c:catAx>
        <c:axId val="1971745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971741696"/>
        <c:crosses val="autoZero"/>
        <c:auto val="1"/>
        <c:lblAlgn val="ctr"/>
        <c:lblOffset val="100"/>
        <c:noMultiLvlLbl val="0"/>
      </c:catAx>
      <c:valAx>
        <c:axId val="1971741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crossAx val="197174505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bg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10.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 id="17">
  <a:schemeClr val="accent4"/>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51163" cy="498852"/>
          </a:xfrm>
          <a:prstGeom prst="rect">
            <a:avLst/>
          </a:prstGeom>
        </p:spPr>
        <p:txBody>
          <a:bodyPr vert="horz" lIns="91440" tIns="45720" rIns="91440" bIns="45720" rtlCol="0"/>
          <a:lstStyle>
            <a:lvl1pPr algn="l">
              <a:defRPr lang="en-GB" sz="1200"/>
            </a:lvl1pPr>
          </a:lstStyle>
          <a:p>
            <a:pPr rtl="0"/>
            <a:endParaRPr lang="en-GB"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7636" y="0"/>
            <a:ext cx="2951163" cy="498852"/>
          </a:xfrm>
          <a:prstGeom prst="rect">
            <a:avLst/>
          </a:prstGeom>
        </p:spPr>
        <p:txBody>
          <a:bodyPr vert="horz" lIns="91440" tIns="45720" rIns="91440" bIns="45720" rtlCol="0"/>
          <a:lstStyle>
            <a:lvl1pPr algn="r">
              <a:defRPr lang="en-GB" sz="1200"/>
            </a:lvl1pPr>
          </a:lstStyle>
          <a:p>
            <a:pPr rtl="0"/>
            <a:fld id="{FD913024-4032-4B4F-8680-09D5E08EDB6E}" type="datetimeFigureOut">
              <a:rPr lang="en-GB" smtClean="0"/>
              <a:t>17/10/2025</a:t>
            </a:fld>
            <a:endParaRPr lang="en-GB"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3662"/>
            <a:ext cx="2951163" cy="498851"/>
          </a:xfrm>
          <a:prstGeom prst="rect">
            <a:avLst/>
          </a:prstGeom>
        </p:spPr>
        <p:txBody>
          <a:bodyPr vert="horz" lIns="91440" tIns="45720" rIns="91440" bIns="45720" rtlCol="0" anchor="b"/>
          <a:lstStyle>
            <a:lvl1pPr algn="l">
              <a:defRPr lang="en-GB" sz="1200"/>
            </a:lvl1pPr>
          </a:lstStyle>
          <a:p>
            <a:pPr rtl="0"/>
            <a:endParaRPr lang="en-GB"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7636" y="9443662"/>
            <a:ext cx="2951163" cy="498851"/>
          </a:xfrm>
          <a:prstGeom prst="rect">
            <a:avLst/>
          </a:prstGeom>
        </p:spPr>
        <p:txBody>
          <a:bodyPr vert="horz" lIns="91440" tIns="45720" rIns="91440" bIns="45720" rtlCol="0" anchor="b"/>
          <a:lstStyle>
            <a:lvl1pPr algn="r">
              <a:defRPr lang="en-GB" sz="1200"/>
            </a:lvl1pPr>
          </a:lstStyle>
          <a:p>
            <a:pPr rtl="0"/>
            <a:fld id="{49E357A0-8177-46BC-BFCE-19D99E3453CC}" type="slidenum">
              <a:rPr lang="en-GB" smtClean="0"/>
              <a:t>‹#›</a:t>
            </a:fld>
            <a:endParaRPr lang="en-GB"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2"/>
          </a:xfrm>
          <a:prstGeom prst="rect">
            <a:avLst/>
          </a:prstGeom>
        </p:spPr>
        <p:txBody>
          <a:bodyPr vert="horz" lIns="91440" tIns="45720" rIns="91440" bIns="45720" rtlCol="0"/>
          <a:lstStyle>
            <a:lvl1pPr algn="l">
              <a:defRPr lang="en-GB" sz="1200"/>
            </a:lvl1pPr>
          </a:lstStyle>
          <a:p>
            <a:pPr rtl="0"/>
            <a:endParaRPr lang="en-GB" noProof="0" dirty="0"/>
          </a:p>
        </p:txBody>
      </p:sp>
      <p:sp>
        <p:nvSpPr>
          <p:cNvPr id="3" name="Date Placeholder 2"/>
          <p:cNvSpPr>
            <a:spLocks noGrp="1"/>
          </p:cNvSpPr>
          <p:nvPr>
            <p:ph type="dt" idx="1"/>
          </p:nvPr>
        </p:nvSpPr>
        <p:spPr>
          <a:xfrm>
            <a:off x="3857636" y="0"/>
            <a:ext cx="2951163" cy="498852"/>
          </a:xfrm>
          <a:prstGeom prst="rect">
            <a:avLst/>
          </a:prstGeom>
        </p:spPr>
        <p:txBody>
          <a:bodyPr vert="horz" lIns="91440" tIns="45720" rIns="91440" bIns="45720" rtlCol="0"/>
          <a:lstStyle>
            <a:lvl1pPr algn="r">
              <a:defRPr lang="en-GB" sz="1200"/>
            </a:lvl1pPr>
          </a:lstStyle>
          <a:p>
            <a:pPr rtl="0"/>
            <a:fld id="{F2AE225E-43E0-7047-8ADB-DD9EBB41B4D0}" type="datetimeFigureOut">
              <a:rPr lang="en-GB" noProof="0" smtClean="0"/>
              <a:t>17/10/2025</a:t>
            </a:fld>
            <a:endParaRPr lang="en-GB" noProof="0" dirty="0"/>
          </a:p>
        </p:txBody>
      </p:sp>
      <p:sp>
        <p:nvSpPr>
          <p:cNvPr id="4" name="Slide Image Placeholder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defPPr>
              <a:defRPr lang="en-GB"/>
            </a:defPPr>
          </a:lstStyle>
          <a:p>
            <a:pPr rtl="0"/>
            <a:endParaRPr lang="en-GB" noProof="0" dirty="0"/>
          </a:p>
        </p:txBody>
      </p:sp>
      <p:sp>
        <p:nvSpPr>
          <p:cNvPr id="5" name="Notes Placeholder 4"/>
          <p:cNvSpPr>
            <a:spLocks noGrp="1"/>
          </p:cNvSpPr>
          <p:nvPr>
            <p:ph type="body" sz="quarter" idx="3"/>
          </p:nvPr>
        </p:nvSpPr>
        <p:spPr>
          <a:xfrm>
            <a:off x="681038" y="4784835"/>
            <a:ext cx="5448300" cy="3914864"/>
          </a:xfrm>
          <a:prstGeom prst="rect">
            <a:avLst/>
          </a:prstGeom>
        </p:spPr>
        <p:txBody>
          <a:bodyPr vert="horz" lIns="91440" tIns="45720" rIns="91440" bIns="45720" rtlCol="0"/>
          <a:lstStyle>
            <a:defPPr>
              <a:defRPr lang="en-GB"/>
            </a:def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9443662"/>
            <a:ext cx="2951163" cy="498851"/>
          </a:xfrm>
          <a:prstGeom prst="rect">
            <a:avLst/>
          </a:prstGeom>
        </p:spPr>
        <p:txBody>
          <a:bodyPr vert="horz" lIns="91440" tIns="45720" rIns="91440" bIns="45720" rtlCol="0" anchor="b"/>
          <a:lstStyle>
            <a:lvl1pPr algn="l">
              <a:defRPr lang="en-GB" sz="1200"/>
            </a:lvl1pPr>
          </a:lstStyle>
          <a:p>
            <a:pPr rtl="0"/>
            <a:endParaRPr lang="en-GB" noProof="0" dirty="0"/>
          </a:p>
        </p:txBody>
      </p:sp>
      <p:sp>
        <p:nvSpPr>
          <p:cNvPr id="7" name="Slide Number Placeholder 6"/>
          <p:cNvSpPr>
            <a:spLocks noGrp="1"/>
          </p:cNvSpPr>
          <p:nvPr>
            <p:ph type="sldNum" sz="quarter" idx="5"/>
          </p:nvPr>
        </p:nvSpPr>
        <p:spPr>
          <a:xfrm>
            <a:off x="3857636" y="9443662"/>
            <a:ext cx="2951163" cy="498851"/>
          </a:xfrm>
          <a:prstGeom prst="rect">
            <a:avLst/>
          </a:prstGeom>
        </p:spPr>
        <p:txBody>
          <a:bodyPr vert="horz" lIns="91440" tIns="45720" rIns="91440" bIns="45720" rtlCol="0" anchor="b"/>
          <a:lstStyle>
            <a:lvl1pPr algn="r">
              <a:defRPr lang="en-GB" sz="1200"/>
            </a:lvl1pPr>
          </a:lstStyle>
          <a:p>
            <a:pPr rtl="0"/>
            <a:fld id="{7C366290-4595-5745-A50F-D5EC13BAC604}" type="slidenum">
              <a:rPr lang="en-GB" noProof="0" smtClean="0"/>
              <a:t>‹#›</a:t>
            </a:fld>
            <a:endParaRPr lang="en-GB"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lang="en-GB" sz="1200" kern="1200">
        <a:solidFill>
          <a:schemeClr val="tx1"/>
        </a:solidFill>
        <a:latin typeface="+mn-lt"/>
        <a:ea typeface="+mn-ea"/>
        <a:cs typeface="+mn-cs"/>
      </a:defRPr>
    </a:lvl1pPr>
    <a:lvl2pPr marL="457200" algn="l" defTabSz="914400" rtl="0" eaLnBrk="1" latinLnBrk="0" hangingPunct="1">
      <a:defRPr lang="en-GB" sz="1200" kern="1200">
        <a:solidFill>
          <a:schemeClr val="tx1"/>
        </a:solidFill>
        <a:latin typeface="+mn-lt"/>
        <a:ea typeface="+mn-ea"/>
        <a:cs typeface="+mn-cs"/>
      </a:defRPr>
    </a:lvl2pPr>
    <a:lvl3pPr marL="914400" algn="l" defTabSz="914400" rtl="0" eaLnBrk="1" latinLnBrk="0" hangingPunct="1">
      <a:defRPr lang="en-GB" sz="1200" kern="1200">
        <a:solidFill>
          <a:schemeClr val="tx1"/>
        </a:solidFill>
        <a:latin typeface="+mn-lt"/>
        <a:ea typeface="+mn-ea"/>
        <a:cs typeface="+mn-cs"/>
      </a:defRPr>
    </a:lvl3pPr>
    <a:lvl4pPr marL="1371600" algn="l" defTabSz="914400" rtl="0" eaLnBrk="1" latinLnBrk="0" hangingPunct="1">
      <a:defRPr lang="en-GB" sz="1200" kern="1200">
        <a:solidFill>
          <a:schemeClr val="tx1"/>
        </a:solidFill>
        <a:latin typeface="+mn-lt"/>
        <a:ea typeface="+mn-ea"/>
        <a:cs typeface="+mn-cs"/>
      </a:defRPr>
    </a:lvl4pPr>
    <a:lvl5pPr marL="1828800" algn="l" defTabSz="914400" rtl="0" eaLnBrk="1" latinLnBrk="0" hangingPunct="1">
      <a:defRPr lang="en-GB" sz="1200" kern="1200">
        <a:solidFill>
          <a:schemeClr val="tx1"/>
        </a:solidFill>
        <a:latin typeface="+mn-lt"/>
        <a:ea typeface="+mn-ea"/>
        <a:cs typeface="+mn-cs"/>
      </a:defRPr>
    </a:lvl5pPr>
    <a:lvl6pPr marL="2286000" algn="l" defTabSz="914400" rtl="0" eaLnBrk="1" latinLnBrk="0" hangingPunct="1">
      <a:defRPr lang="en-GB" sz="1200" kern="1200">
        <a:solidFill>
          <a:schemeClr val="tx1"/>
        </a:solidFill>
        <a:latin typeface="+mn-lt"/>
        <a:ea typeface="+mn-ea"/>
        <a:cs typeface="+mn-cs"/>
      </a:defRPr>
    </a:lvl6pPr>
    <a:lvl7pPr marL="2743200" algn="l" defTabSz="914400" rtl="0" eaLnBrk="1" latinLnBrk="0" hangingPunct="1">
      <a:defRPr lang="en-GB" sz="1200" kern="1200">
        <a:solidFill>
          <a:schemeClr val="tx1"/>
        </a:solidFill>
        <a:latin typeface="+mn-lt"/>
        <a:ea typeface="+mn-ea"/>
        <a:cs typeface="+mn-cs"/>
      </a:defRPr>
    </a:lvl7pPr>
    <a:lvl8pPr marL="3200400" algn="l" defTabSz="914400" rtl="0" eaLnBrk="1" latinLnBrk="0" hangingPunct="1">
      <a:defRPr lang="en-GB" sz="1200" kern="1200">
        <a:solidFill>
          <a:schemeClr val="tx1"/>
        </a:solidFill>
        <a:latin typeface="+mn-lt"/>
        <a:ea typeface="+mn-ea"/>
        <a:cs typeface="+mn-cs"/>
      </a:defRPr>
    </a:lvl8pPr>
    <a:lvl9pPr marL="3657600" algn="l" defTabSz="914400" rtl="0" eaLnBrk="1" latinLnBrk="0" hangingPunct="1">
      <a:defRPr lang="en-GB"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a:t>
            </a:fld>
            <a:endParaRPr lang="en-GB"/>
          </a:p>
        </p:txBody>
      </p:sp>
    </p:spTree>
    <p:extLst>
      <p:ext uri="{BB962C8B-B14F-4D97-AF65-F5344CB8AC3E}">
        <p14:creationId xmlns:p14="http://schemas.microsoft.com/office/powerpoint/2010/main" val="3149589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11</a:t>
            </a:fld>
            <a:endParaRPr lang="en-GB"/>
          </a:p>
        </p:txBody>
      </p:sp>
    </p:spTree>
    <p:extLst>
      <p:ext uri="{BB962C8B-B14F-4D97-AF65-F5344CB8AC3E}">
        <p14:creationId xmlns:p14="http://schemas.microsoft.com/office/powerpoint/2010/main" val="2848900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12</a:t>
            </a:fld>
            <a:endParaRPr lang="en-GB"/>
          </a:p>
        </p:txBody>
      </p:sp>
    </p:spTree>
    <p:extLst>
      <p:ext uri="{BB962C8B-B14F-4D97-AF65-F5344CB8AC3E}">
        <p14:creationId xmlns:p14="http://schemas.microsoft.com/office/powerpoint/2010/main" val="1797850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7C366290-4595-5745-A50F-D5EC13BAC604}" type="slidenum">
              <a:rPr lang="en-GB" smtClean="0"/>
              <a:t>3</a:t>
            </a:fld>
            <a:endParaRPr lang="en-GB" dirty="0"/>
          </a:p>
        </p:txBody>
      </p:sp>
    </p:spTree>
    <p:extLst>
      <p:ext uri="{BB962C8B-B14F-4D97-AF65-F5344CB8AC3E}">
        <p14:creationId xmlns:p14="http://schemas.microsoft.com/office/powerpoint/2010/main" val="2915729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4</a:t>
            </a:fld>
            <a:endParaRPr lang="en-GB"/>
          </a:p>
        </p:txBody>
      </p:sp>
    </p:spTree>
    <p:extLst>
      <p:ext uri="{BB962C8B-B14F-4D97-AF65-F5344CB8AC3E}">
        <p14:creationId xmlns:p14="http://schemas.microsoft.com/office/powerpoint/2010/main" val="1075896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5</a:t>
            </a:fld>
            <a:endParaRPr lang="en-GB"/>
          </a:p>
        </p:txBody>
      </p:sp>
    </p:spTree>
    <p:extLst>
      <p:ext uri="{BB962C8B-B14F-4D97-AF65-F5344CB8AC3E}">
        <p14:creationId xmlns:p14="http://schemas.microsoft.com/office/powerpoint/2010/main" val="2347891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6</a:t>
            </a:fld>
            <a:endParaRPr lang="en-GB"/>
          </a:p>
        </p:txBody>
      </p:sp>
    </p:spTree>
    <p:extLst>
      <p:ext uri="{BB962C8B-B14F-4D97-AF65-F5344CB8AC3E}">
        <p14:creationId xmlns:p14="http://schemas.microsoft.com/office/powerpoint/2010/main" val="1003968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7</a:t>
            </a:fld>
            <a:endParaRPr lang="en-GB"/>
          </a:p>
        </p:txBody>
      </p:sp>
    </p:spTree>
    <p:extLst>
      <p:ext uri="{BB962C8B-B14F-4D97-AF65-F5344CB8AC3E}">
        <p14:creationId xmlns:p14="http://schemas.microsoft.com/office/powerpoint/2010/main" val="2681353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7C366290-4595-5745-A50F-D5EC13BAC604}" type="slidenum">
              <a:rPr lang="en-GB" smtClean="0"/>
              <a:t>8</a:t>
            </a:fld>
            <a:endParaRPr lang="en-GB" dirty="0"/>
          </a:p>
        </p:txBody>
      </p:sp>
    </p:spTree>
    <p:extLst>
      <p:ext uri="{BB962C8B-B14F-4D97-AF65-F5344CB8AC3E}">
        <p14:creationId xmlns:p14="http://schemas.microsoft.com/office/powerpoint/2010/main" val="4220797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9</a:t>
            </a:fld>
            <a:endParaRPr lang="en-GB"/>
          </a:p>
        </p:txBody>
      </p:sp>
    </p:spTree>
    <p:extLst>
      <p:ext uri="{BB962C8B-B14F-4D97-AF65-F5344CB8AC3E}">
        <p14:creationId xmlns:p14="http://schemas.microsoft.com/office/powerpoint/2010/main" val="4270144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10</a:t>
            </a:fld>
            <a:endParaRPr lang="en-GB"/>
          </a:p>
        </p:txBody>
      </p:sp>
    </p:spTree>
    <p:extLst>
      <p:ext uri="{BB962C8B-B14F-4D97-AF65-F5344CB8AC3E}">
        <p14:creationId xmlns:p14="http://schemas.microsoft.com/office/powerpoint/2010/main" val="4181958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5923F103-BC34-4FE4-A40E-EDDEECFDA5D0}" type="datetimeFigureOut">
              <a:rPr lang="en-US" smtClean="0"/>
              <a:pPr/>
              <a:t>10/17/2025</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a:t>
              </a:t>
            </a:r>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
        <p:nvSpPr>
          <p:cNvPr id="7" name="Freeform: Shape 6">
            <a:extLst>
              <a:ext uri="{FF2B5EF4-FFF2-40B4-BE49-F238E27FC236}">
                <a16:creationId xmlns:a16="http://schemas.microsoft.com/office/drawing/2014/main" id="{61CA02C6-A43B-FB53-A916-2C9BC2E247A6}"/>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15" name="Freeform: Shape 14">
            <a:extLst>
              <a:ext uri="{FF2B5EF4-FFF2-40B4-BE49-F238E27FC236}">
                <a16:creationId xmlns:a16="http://schemas.microsoft.com/office/drawing/2014/main" id="{0849BF05-0032-A1CF-CF91-3F7F493C9133}"/>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6355E032-A8E1-8257-84E7-D7B3B4D8A94F}"/>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7" name="Freeform: Shape 16">
            <a:extLst>
              <a:ext uri="{FF2B5EF4-FFF2-40B4-BE49-F238E27FC236}">
                <a16:creationId xmlns:a16="http://schemas.microsoft.com/office/drawing/2014/main" id="{F04DAA19-C4CF-C641-0867-2459AD771592}"/>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85139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GB"/>
              <a:t>20XX</a:t>
            </a:r>
          </a:p>
        </p:txBody>
      </p:sp>
      <p:sp>
        <p:nvSpPr>
          <p:cNvPr id="6" name="Footer Placeholder 5"/>
          <p:cNvSpPr>
            <a:spLocks noGrp="1"/>
          </p:cNvSpPr>
          <p:nvPr>
            <p:ph type="ftr" sz="quarter" idx="11"/>
          </p:nvPr>
        </p:nvSpPr>
        <p:spPr/>
        <p:txBody>
          <a:bodyPr/>
          <a:lstStyle/>
          <a:p>
            <a:pPr rtl="0"/>
            <a:r>
              <a:rPr lang="en-GB"/>
              <a:t>presentation title</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1505273475"/>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a:t>20XX</a:t>
            </a:r>
          </a:p>
        </p:txBody>
      </p:sp>
      <p:sp>
        <p:nvSpPr>
          <p:cNvPr id="5" name="Footer Placeholder 4"/>
          <p:cNvSpPr>
            <a:spLocks noGrp="1"/>
          </p:cNvSpPr>
          <p:nvPr>
            <p:ph type="ftr" sz="quarter" idx="11"/>
          </p:nvPr>
        </p:nvSpPr>
        <p:spPr/>
        <p:txBody>
          <a:bodyPr/>
          <a:lstStyle/>
          <a:p>
            <a:pPr rtl="0"/>
            <a:r>
              <a:rPr lang="en-GB"/>
              <a:t>presentation title</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158119399"/>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a:t>20XX</a:t>
            </a:r>
          </a:p>
        </p:txBody>
      </p:sp>
      <p:sp>
        <p:nvSpPr>
          <p:cNvPr id="5" name="Footer Placeholder 4"/>
          <p:cNvSpPr>
            <a:spLocks noGrp="1"/>
          </p:cNvSpPr>
          <p:nvPr>
            <p:ph type="ftr" sz="quarter" idx="11"/>
          </p:nvPr>
        </p:nvSpPr>
        <p:spPr/>
        <p:txBody>
          <a:bodyPr/>
          <a:lstStyle/>
          <a:p>
            <a:pPr rtl="0"/>
            <a:r>
              <a:rPr lang="en-GB"/>
              <a:t>presentation title</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568355510"/>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a:t>20XX</a:t>
            </a:r>
          </a:p>
        </p:txBody>
      </p:sp>
      <p:sp>
        <p:nvSpPr>
          <p:cNvPr id="5" name="Footer Placeholder 4"/>
          <p:cNvSpPr>
            <a:spLocks noGrp="1"/>
          </p:cNvSpPr>
          <p:nvPr>
            <p:ph type="ftr" sz="quarter" idx="11"/>
          </p:nvPr>
        </p:nvSpPr>
        <p:spPr/>
        <p:txBody>
          <a:bodyPr/>
          <a:lstStyle/>
          <a:p>
            <a:pPr rtl="0"/>
            <a:r>
              <a:rPr lang="en-GB"/>
              <a:t>presentation title</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3441609013"/>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rtl="0"/>
            <a:r>
              <a:rPr lang="en-GB"/>
              <a:t>20XX</a:t>
            </a:r>
          </a:p>
        </p:txBody>
      </p:sp>
      <p:sp>
        <p:nvSpPr>
          <p:cNvPr id="8" name="Footer Placeholder 7"/>
          <p:cNvSpPr>
            <a:spLocks noGrp="1"/>
          </p:cNvSpPr>
          <p:nvPr>
            <p:ph type="ftr" sz="quarter" idx="11"/>
          </p:nvPr>
        </p:nvSpPr>
        <p:spPr/>
        <p:txBody>
          <a:bodyPr/>
          <a:lstStyle/>
          <a:p>
            <a:pPr rtl="0"/>
            <a:r>
              <a:rPr lang="en-GB"/>
              <a:t>presentation title</a:t>
            </a:r>
          </a:p>
        </p:txBody>
      </p:sp>
      <p:sp>
        <p:nvSpPr>
          <p:cNvPr id="9" name="Slide Number Placeholder 8"/>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3067905848"/>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rtl="0"/>
            <a:r>
              <a:rPr lang="en-GB"/>
              <a:t>20XX</a:t>
            </a:r>
          </a:p>
        </p:txBody>
      </p:sp>
      <p:sp>
        <p:nvSpPr>
          <p:cNvPr id="8" name="Footer Placeholder 7"/>
          <p:cNvSpPr>
            <a:spLocks noGrp="1"/>
          </p:cNvSpPr>
          <p:nvPr>
            <p:ph type="ftr" sz="quarter" idx="11"/>
          </p:nvPr>
        </p:nvSpPr>
        <p:spPr/>
        <p:txBody>
          <a:bodyPr/>
          <a:lstStyle/>
          <a:p>
            <a:pPr rtl="0"/>
            <a:r>
              <a:rPr lang="en-GB"/>
              <a:t>presentation title</a:t>
            </a:r>
          </a:p>
        </p:txBody>
      </p:sp>
      <p:sp>
        <p:nvSpPr>
          <p:cNvPr id="9" name="Slide Number Placeholder 8"/>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3122980421"/>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GB"/>
              <a:t>20XX</a:t>
            </a:r>
          </a:p>
        </p:txBody>
      </p:sp>
      <p:sp>
        <p:nvSpPr>
          <p:cNvPr id="5" name="Footer Placeholder 4"/>
          <p:cNvSpPr>
            <a:spLocks noGrp="1"/>
          </p:cNvSpPr>
          <p:nvPr>
            <p:ph type="ftr" sz="quarter" idx="11"/>
          </p:nvPr>
        </p:nvSpPr>
        <p:spPr/>
        <p:txBody>
          <a:bodyPr/>
          <a:lstStyle/>
          <a:p>
            <a:pPr rtl="0"/>
            <a:r>
              <a:rPr lang="en-GB"/>
              <a:t>presentation title</a:t>
            </a:r>
          </a:p>
        </p:txBody>
      </p:sp>
      <p:sp>
        <p:nvSpPr>
          <p:cNvPr id="6" name="Slide Number Placeholder 5"/>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3215261570"/>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GB"/>
              <a:t>20XX</a:t>
            </a:r>
          </a:p>
        </p:txBody>
      </p:sp>
      <p:sp>
        <p:nvSpPr>
          <p:cNvPr id="5" name="Footer Placeholder 4"/>
          <p:cNvSpPr>
            <a:spLocks noGrp="1"/>
          </p:cNvSpPr>
          <p:nvPr>
            <p:ph type="ftr" sz="quarter" idx="11"/>
          </p:nvPr>
        </p:nvSpPr>
        <p:spPr/>
        <p:txBody>
          <a:bodyPr/>
          <a:lstStyle/>
          <a:p>
            <a:pPr rtl="0"/>
            <a:r>
              <a:rPr lang="en-GB"/>
              <a:t>presentation title</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2943746415"/>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rtlCol="0" anchor="b"/>
          <a:lstStyle>
            <a:lvl1pPr>
              <a:defRPr lang="en-GB" sz="4800"/>
            </a:lvl1pPr>
          </a:lstStyle>
          <a:p>
            <a:pPr rtl="0"/>
            <a:r>
              <a:rPr lang="en-GB"/>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39204893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GB"/>
              <a:t>20XX</a:t>
            </a:r>
          </a:p>
        </p:txBody>
      </p:sp>
      <p:sp>
        <p:nvSpPr>
          <p:cNvPr id="5" name="Footer Placeholder 4"/>
          <p:cNvSpPr>
            <a:spLocks noGrp="1"/>
          </p:cNvSpPr>
          <p:nvPr>
            <p:ph type="ftr" sz="quarter" idx="11"/>
          </p:nvPr>
        </p:nvSpPr>
        <p:spPr/>
        <p:txBody>
          <a:bodyPr/>
          <a:lstStyle>
            <a:lvl1pPr>
              <a:defRPr sz="1000" b="1"/>
            </a:lvl1pPr>
          </a:lstStyle>
          <a:p>
            <a:pPr rtl="0"/>
            <a:r>
              <a:rPr lang="en-GB"/>
              <a:t>presentation title</a:t>
            </a:r>
          </a:p>
        </p:txBody>
      </p:sp>
      <p:sp>
        <p:nvSpPr>
          <p:cNvPr id="6" name="Slide Number Placeholder 5"/>
          <p:cNvSpPr>
            <a:spLocks noGrp="1"/>
          </p:cNvSpPr>
          <p:nvPr>
            <p:ph type="sldNum" sz="quarter" idx="12"/>
          </p:nvPr>
        </p:nvSpPr>
        <p:spPr/>
        <p:txBody>
          <a:bodyPr/>
          <a:lstStyle/>
          <a:p>
            <a:pPr rtl="0"/>
            <a:fld id="{58FB4751-880F-D840-AAA9-3A15815CC996}" type="slidenum">
              <a:rPr lang="en-GB" smtClean="0"/>
              <a:t>‹#›</a:t>
            </a:fld>
            <a:endParaRPr lang="en-GB" dirty="0"/>
          </a:p>
        </p:txBody>
      </p:sp>
      <p:sp>
        <p:nvSpPr>
          <p:cNvPr id="7" name="Freeform: Shape 6">
            <a:extLst>
              <a:ext uri="{FF2B5EF4-FFF2-40B4-BE49-F238E27FC236}">
                <a16:creationId xmlns:a16="http://schemas.microsoft.com/office/drawing/2014/main" id="{B2EC0324-7563-9DDF-7099-866948DD8DE5}"/>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8" name="Freeform: Shape 7">
            <a:extLst>
              <a:ext uri="{FF2B5EF4-FFF2-40B4-BE49-F238E27FC236}">
                <a16:creationId xmlns:a16="http://schemas.microsoft.com/office/drawing/2014/main" id="{628DBDF4-5A4F-02A4-ADD6-614A820E7991}"/>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295970124"/>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rtlCol="0">
            <a:normAutofit/>
          </a:bodyPr>
          <a:lstStyle>
            <a:lvl1pPr marL="0" indent="0" algn="ctr">
              <a:lnSpc>
                <a:spcPct val="100000"/>
              </a:lnSpc>
              <a:spcBef>
                <a:spcPts val="0"/>
              </a:spcBef>
              <a:buNone/>
              <a:defRPr lang="en-GB" sz="2400"/>
            </a:lvl1pPr>
          </a:lstStyle>
          <a:p>
            <a:pPr lvl="0" rt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rtlCol="0"/>
          <a:lstStyle>
            <a:lvl1pPr algn="ctr">
              <a:defRPr lang="en-GB" sz="2400" cap="all" baseline="0">
                <a:latin typeface="Gill Sans Nova" panose="020B0602020104020203" pitchFamily="34" charset="0"/>
              </a:defRPr>
            </a:lvl1pPr>
          </a:lstStyle>
          <a:p>
            <a:pPr rtl="0"/>
            <a:r>
              <a:rPr lang="en-US"/>
              <a:t>Click to edit Master title style</a:t>
            </a:r>
            <a:endParaRPr lang="en-GB"/>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Tree>
    <p:extLst>
      <p:ext uri="{BB962C8B-B14F-4D97-AF65-F5344CB8AC3E}">
        <p14:creationId xmlns:p14="http://schemas.microsoft.com/office/powerpoint/2010/main" val="2336919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rtlCol="0"/>
          <a:lstStyle>
            <a:defPPr>
              <a:defRPr lang="en-GB"/>
            </a:defPPr>
          </a:lstStyle>
          <a:p>
            <a:pPr rtl="0"/>
            <a:r>
              <a:rPr lang="en-GB"/>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rtlCol="0"/>
          <a:lstStyle>
            <a:defPPr>
              <a:defRPr lang="en-GB"/>
            </a:defPPr>
          </a:lstStyle>
          <a:p>
            <a:pPr rtl="0"/>
            <a:r>
              <a:rPr lang="en-GB"/>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a:p>
          </p:txBody>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GB"/>
            </a:p>
          </p:txBody>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10/17/2025</a:t>
            </a:fld>
            <a:endParaRPr lang="en-US" dirty="0"/>
          </a:p>
        </p:txBody>
      </p:sp>
      <p:sp>
        <p:nvSpPr>
          <p:cNvPr id="5" name="Footer Placeholder 4"/>
          <p:cNvSpPr>
            <a:spLocks noGrp="1"/>
          </p:cNvSpPr>
          <p:nvPr>
            <p:ph type="ftr" sz="quarter" idx="11"/>
          </p:nvPr>
        </p:nvSpPr>
        <p:spPr/>
        <p:txBody>
          <a:bodyPr/>
          <a:lstStyle>
            <a:lvl1pPr>
              <a:defRPr sz="1000" b="1"/>
            </a:lvl1pPr>
          </a:lstStyle>
          <a:p>
            <a:r>
              <a:rPr lang="en-US"/>
              <a:t>
              </a:t>
            </a:r>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Freeform: Shape 10">
            <a:extLst>
              <a:ext uri="{FF2B5EF4-FFF2-40B4-BE49-F238E27FC236}">
                <a16:creationId xmlns:a16="http://schemas.microsoft.com/office/drawing/2014/main" id="{4D93C374-ADCE-B416-DD82-E9B2B0F896CD}"/>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8" name="Freeform: Shape 17">
            <a:extLst>
              <a:ext uri="{FF2B5EF4-FFF2-40B4-BE49-F238E27FC236}">
                <a16:creationId xmlns:a16="http://schemas.microsoft.com/office/drawing/2014/main" id="{1EBAD12D-F533-EBC7-CD3F-02F66C64DC55}"/>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9" name="Freeform: Shape 18">
            <a:extLst>
              <a:ext uri="{FF2B5EF4-FFF2-40B4-BE49-F238E27FC236}">
                <a16:creationId xmlns:a16="http://schemas.microsoft.com/office/drawing/2014/main" id="{6CC6D6D2-2064-3307-228C-884F2CE00E5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0" name="Freeform: Shape 19">
            <a:extLst>
              <a:ext uri="{FF2B5EF4-FFF2-40B4-BE49-F238E27FC236}">
                <a16:creationId xmlns:a16="http://schemas.microsoft.com/office/drawing/2014/main" id="{B4982C7A-4A67-2D14-5493-8A972A4BAB9E}"/>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1" name="Freeform: Shape 20">
            <a:extLst>
              <a:ext uri="{FF2B5EF4-FFF2-40B4-BE49-F238E27FC236}">
                <a16:creationId xmlns:a16="http://schemas.microsoft.com/office/drawing/2014/main" id="{DF29D5A9-7054-4C96-3CF5-DB7FEB76C502}"/>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929954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rtl="0"/>
            <a:r>
              <a:rPr lang="en-GB"/>
              <a:t>20XX</a:t>
            </a:r>
          </a:p>
        </p:txBody>
      </p:sp>
      <p:sp>
        <p:nvSpPr>
          <p:cNvPr id="6" name="Footer Placeholder 5"/>
          <p:cNvSpPr>
            <a:spLocks noGrp="1"/>
          </p:cNvSpPr>
          <p:nvPr>
            <p:ph type="ftr" sz="quarter" idx="11"/>
          </p:nvPr>
        </p:nvSpPr>
        <p:spPr/>
        <p:txBody>
          <a:bodyPr/>
          <a:lstStyle/>
          <a:p>
            <a:pPr rtl="0"/>
            <a:r>
              <a:rPr lang="en-GB"/>
              <a:t>presentation title</a:t>
            </a:r>
          </a:p>
        </p:txBody>
      </p:sp>
      <p:sp>
        <p:nvSpPr>
          <p:cNvPr id="7" name="Slide Number Placeholder 6"/>
          <p:cNvSpPr>
            <a:spLocks noGrp="1"/>
          </p:cNvSpPr>
          <p:nvPr>
            <p:ph type="sldNum" sz="quarter" idx="12"/>
          </p:nvPr>
        </p:nvSpPr>
        <p:spPr/>
        <p:txBody>
          <a:bodyPr/>
          <a:lstStyle/>
          <a:p>
            <a:pPr rtl="0"/>
            <a:fld id="{58FB4751-880F-D840-AAA9-3A15815CC996}" type="slidenum">
              <a:rPr lang="en-GB" smtClean="0"/>
              <a:t>‹#›</a:t>
            </a:fld>
            <a:endParaRPr lang="en-GB" dirty="0"/>
          </a:p>
        </p:txBody>
      </p:sp>
      <p:sp>
        <p:nvSpPr>
          <p:cNvPr id="8" name="Freeform: Shape 7">
            <a:extLst>
              <a:ext uri="{FF2B5EF4-FFF2-40B4-BE49-F238E27FC236}">
                <a16:creationId xmlns:a16="http://schemas.microsoft.com/office/drawing/2014/main" id="{818FD7E3-B77B-3601-72E6-D7780AADBB4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9" name="Freeform: Shape 8">
            <a:extLst>
              <a:ext uri="{FF2B5EF4-FFF2-40B4-BE49-F238E27FC236}">
                <a16:creationId xmlns:a16="http://schemas.microsoft.com/office/drawing/2014/main" id="{CCEBA24B-36AB-A227-6E01-FDD2E306FFF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48056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rtl="0"/>
            <a:r>
              <a:rPr lang="en-GB"/>
              <a:t>20XX</a:t>
            </a:r>
          </a:p>
        </p:txBody>
      </p:sp>
      <p:sp>
        <p:nvSpPr>
          <p:cNvPr id="8" name="Footer Placeholder 7"/>
          <p:cNvSpPr>
            <a:spLocks noGrp="1"/>
          </p:cNvSpPr>
          <p:nvPr>
            <p:ph type="ftr" sz="quarter" idx="11"/>
          </p:nvPr>
        </p:nvSpPr>
        <p:spPr/>
        <p:txBody>
          <a:bodyPr/>
          <a:lstStyle/>
          <a:p>
            <a:pPr rtl="0"/>
            <a:r>
              <a:rPr lang="en-GB"/>
              <a:t>presentation title</a:t>
            </a:r>
          </a:p>
        </p:txBody>
      </p:sp>
      <p:sp>
        <p:nvSpPr>
          <p:cNvPr id="9" name="Slide Number Placeholder 8"/>
          <p:cNvSpPr>
            <a:spLocks noGrp="1"/>
          </p:cNvSpPr>
          <p:nvPr>
            <p:ph type="sldNum" sz="quarter" idx="12"/>
          </p:nvPr>
        </p:nvSpPr>
        <p:spPr/>
        <p:txBody>
          <a:bodyPr/>
          <a:lstStyle/>
          <a:p>
            <a:pPr rtl="0"/>
            <a:fld id="{58FB4751-880F-D840-AAA9-3A15815CC996}" type="slidenum">
              <a:rPr lang="en-GB" smtClean="0"/>
              <a:pPr/>
              <a:t>‹#›</a:t>
            </a:fld>
            <a:endParaRPr lang="en-GB" dirty="0"/>
          </a:p>
        </p:txBody>
      </p:sp>
      <p:sp>
        <p:nvSpPr>
          <p:cNvPr id="10" name="Freeform: Shape 9">
            <a:extLst>
              <a:ext uri="{FF2B5EF4-FFF2-40B4-BE49-F238E27FC236}">
                <a16:creationId xmlns:a16="http://schemas.microsoft.com/office/drawing/2014/main" id="{79A242E7-6CD7-7262-4366-538AF9D427F4}"/>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0AC1167F-A85E-259F-6721-E9D37C2C2826}"/>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2" name="Freeform: Shape 11">
            <a:extLst>
              <a:ext uri="{FF2B5EF4-FFF2-40B4-BE49-F238E27FC236}">
                <a16:creationId xmlns:a16="http://schemas.microsoft.com/office/drawing/2014/main" id="{FEC43003-8FA3-3E84-91D0-879B742A286A}"/>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cxnSp>
        <p:nvCxnSpPr>
          <p:cNvPr id="13" name="Straight Connector 12">
            <a:extLst>
              <a:ext uri="{FF2B5EF4-FFF2-40B4-BE49-F238E27FC236}">
                <a16:creationId xmlns:a16="http://schemas.microsoft.com/office/drawing/2014/main" id="{C68C9162-947A-F539-FA33-8531239A06DD}"/>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0295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rtl="0"/>
            <a:r>
              <a:rPr lang="en-GB"/>
              <a:t>20XX</a:t>
            </a:r>
          </a:p>
        </p:txBody>
      </p:sp>
      <p:sp>
        <p:nvSpPr>
          <p:cNvPr id="4" name="Footer Placeholder 3"/>
          <p:cNvSpPr>
            <a:spLocks noGrp="1"/>
          </p:cNvSpPr>
          <p:nvPr>
            <p:ph type="ftr" sz="quarter" idx="11"/>
          </p:nvPr>
        </p:nvSpPr>
        <p:spPr/>
        <p:txBody>
          <a:bodyPr/>
          <a:lstStyle/>
          <a:p>
            <a:pPr rtl="0"/>
            <a:r>
              <a:rPr lang="en-GB"/>
              <a:t>presentation title</a:t>
            </a:r>
          </a:p>
        </p:txBody>
      </p:sp>
      <p:sp>
        <p:nvSpPr>
          <p:cNvPr id="5" name="Slide Number Placeholder 4"/>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3780054414"/>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r>
              <a:rPr lang="en-GB"/>
              <a:t>20XX</a:t>
            </a:r>
          </a:p>
        </p:txBody>
      </p:sp>
      <p:sp>
        <p:nvSpPr>
          <p:cNvPr id="3" name="Footer Placeholder 2"/>
          <p:cNvSpPr>
            <a:spLocks noGrp="1"/>
          </p:cNvSpPr>
          <p:nvPr>
            <p:ph type="ftr" sz="quarter" idx="11"/>
          </p:nvPr>
        </p:nvSpPr>
        <p:spPr/>
        <p:txBody>
          <a:bodyPr/>
          <a:lstStyle/>
          <a:p>
            <a:pPr rtl="0"/>
            <a:r>
              <a:rPr lang="en-GB"/>
              <a:t>presentation title</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pPr rtl="0"/>
            <a:fld id="{58FB4751-880F-D840-AAA9-3A15815CC996}" type="slidenum">
              <a:rPr lang="en-GB" smtClean="0"/>
              <a:pPr/>
              <a:t>‹#›</a:t>
            </a:fld>
            <a:endParaRPr lang="en-GB" dirty="0"/>
          </a:p>
        </p:txBody>
      </p:sp>
    </p:spTree>
    <p:extLst>
      <p:ext uri="{BB962C8B-B14F-4D97-AF65-F5344CB8AC3E}">
        <p14:creationId xmlns:p14="http://schemas.microsoft.com/office/powerpoint/2010/main" val="2984131376"/>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GB"/>
              <a:t>20XX</a:t>
            </a:r>
          </a:p>
        </p:txBody>
      </p:sp>
      <p:sp>
        <p:nvSpPr>
          <p:cNvPr id="6" name="Footer Placeholder 5"/>
          <p:cNvSpPr>
            <a:spLocks noGrp="1"/>
          </p:cNvSpPr>
          <p:nvPr>
            <p:ph type="ftr" sz="quarter" idx="11"/>
          </p:nvPr>
        </p:nvSpPr>
        <p:spPr/>
        <p:txBody>
          <a:bodyPr/>
          <a:lstStyle/>
          <a:p>
            <a:pPr rtl="0"/>
            <a:r>
              <a:rPr lang="en-GB"/>
              <a:t>presentation title</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pPr rtl="0"/>
            <a:fld id="{58FB4751-880F-D840-AAA9-3A15815CC996}" type="slidenum">
              <a:rPr lang="en-GB" smtClean="0"/>
              <a:t>‹#›</a:t>
            </a:fld>
            <a:endParaRPr lang="en-GB" dirty="0"/>
          </a:p>
        </p:txBody>
      </p:sp>
      <p:sp>
        <p:nvSpPr>
          <p:cNvPr id="11" name="Freeform: Shape 10">
            <a:extLst>
              <a:ext uri="{FF2B5EF4-FFF2-40B4-BE49-F238E27FC236}">
                <a16:creationId xmlns:a16="http://schemas.microsoft.com/office/drawing/2014/main" id="{FC4629D1-971B-861B-5E14-3F1CD5ACDDCD}"/>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9" name="Freeform: Shape 18">
            <a:extLst>
              <a:ext uri="{FF2B5EF4-FFF2-40B4-BE49-F238E27FC236}">
                <a16:creationId xmlns:a16="http://schemas.microsoft.com/office/drawing/2014/main" id="{31252493-912C-9731-6565-BDC16B3E4491}"/>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355164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GB"/>
            </a:p>
          </p:txBody>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GB"/>
              <a:t>20XX</a:t>
            </a:r>
          </a:p>
        </p:txBody>
      </p:sp>
      <p:sp>
        <p:nvSpPr>
          <p:cNvPr id="6" name="Footer Placeholder 5"/>
          <p:cNvSpPr>
            <a:spLocks noGrp="1"/>
          </p:cNvSpPr>
          <p:nvPr>
            <p:ph type="ftr" sz="quarter" idx="11"/>
          </p:nvPr>
        </p:nvSpPr>
        <p:spPr/>
        <p:txBody>
          <a:bodyPr/>
          <a:lstStyle/>
          <a:p>
            <a:pPr rtl="0"/>
            <a:r>
              <a:rPr lang="en-GB"/>
              <a:t>presentation title</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7" name="Slide Number Placeholder 6"/>
          <p:cNvSpPr>
            <a:spLocks noGrp="1"/>
          </p:cNvSpPr>
          <p:nvPr>
            <p:ph type="sldNum" sz="quarter" idx="12"/>
          </p:nvPr>
        </p:nvSpPr>
        <p:spPr/>
        <p:txBody>
          <a:bodyPr/>
          <a:lstStyle/>
          <a:p>
            <a:pPr rtl="0"/>
            <a:fld id="{58FB4751-880F-D840-AAA9-3A15815CC996}" type="slidenum">
              <a:rPr lang="en-GB" smtClean="0"/>
              <a:t>‹#›</a:t>
            </a:fld>
            <a:endParaRPr lang="en-GB" dirty="0"/>
          </a:p>
        </p:txBody>
      </p:sp>
      <p:pic>
        <p:nvPicPr>
          <p:cNvPr id="11" name="Picture 10" descr="Shape, circle&#10;&#10;Description automatically generated">
            <a:extLst>
              <a:ext uri="{FF2B5EF4-FFF2-40B4-BE49-F238E27FC236}">
                <a16:creationId xmlns:a16="http://schemas.microsoft.com/office/drawing/2014/main" id="{C6F6B481-59A6-1072-24A6-8FBA0900D426}"/>
              </a:ext>
            </a:extLst>
          </p:cNvPr>
          <p:cNvPicPr>
            <a:picLocks noChangeAspect="1"/>
          </p:cNvPicPr>
          <p:nvPr userDrawn="1"/>
        </p:nvPicPr>
        <p:blipFill rotWithShape="1">
          <a:blip r:embed="rId3">
            <a:alphaModFix/>
          </a:blip>
          <a:srcRect r="30186" b="9728"/>
          <a:stretch/>
        </p:blipFill>
        <p:spPr>
          <a:xfrm>
            <a:off x="6768197" y="1316481"/>
            <a:ext cx="4727117" cy="4998132"/>
          </a:xfrm>
          <a:prstGeom prst="rect">
            <a:avLst/>
          </a:prstGeom>
        </p:spPr>
      </p:pic>
      <p:sp>
        <p:nvSpPr>
          <p:cNvPr id="19" name="Freeform: Shape 18">
            <a:extLst>
              <a:ext uri="{FF2B5EF4-FFF2-40B4-BE49-F238E27FC236}">
                <a16:creationId xmlns:a16="http://schemas.microsoft.com/office/drawing/2014/main" id="{8E4B100F-4240-A980-0EA3-D31D1A97A10B}"/>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585926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31">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a:p>
          </p:txBody>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GB"/>
            </a:p>
          </p:txBody>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pPr rtl="0"/>
            <a:r>
              <a:rPr lang="en-GB"/>
              <a:t>20XX</a:t>
            </a:r>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pPr rtl="0"/>
            <a:r>
              <a:rPr lang="en-GB"/>
              <a:t>presentation title</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pPr rtl="0"/>
            <a:fld id="{58FB4751-880F-D840-AAA9-3A15815CC996}" type="slidenum">
              <a:rPr lang="en-GB" smtClean="0"/>
              <a:pPr/>
              <a:t>‹#›</a:t>
            </a:fld>
            <a:endParaRPr lang="en-GB" dirty="0"/>
          </a:p>
        </p:txBody>
      </p:sp>
      <p:cxnSp>
        <p:nvCxnSpPr>
          <p:cNvPr id="7" name="Straight Connector 6">
            <a:extLst>
              <a:ext uri="{FF2B5EF4-FFF2-40B4-BE49-F238E27FC236}">
                <a16:creationId xmlns:a16="http://schemas.microsoft.com/office/drawing/2014/main" id="{B8E596E5-BD18-A095-D437-884A8B0868F2}"/>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7441255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657" r:id="rId18"/>
    <p:sldLayoutId id="2147483660" r:id="rId19"/>
    <p:sldLayoutId id="2147483664" r:id="rId20"/>
    <p:sldLayoutId id="2147483661" r:id="rId21"/>
    <p:sldLayoutId id="2147483662" r:id="rId22"/>
    <p:sldLayoutId id="2147483663" r:id="rId23"/>
    <p:sldLayoutId id="2147483654" r:id="rId24"/>
    <p:sldLayoutId id="2147483653" r:id="rId25"/>
    <p:sldLayoutId id="2147483667" r:id="rId26"/>
    <p:sldLayoutId id="2147483665" r:id="rId27"/>
    <p:sldLayoutId id="2147483652" r:id="rId28"/>
    <p:sldLayoutId id="2147483655" r:id="rId29"/>
  </p:sldLayoutIdLst>
  <p:hf hdr="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a:xfrm>
            <a:off x="5274825" y="1143000"/>
            <a:ext cx="6268246" cy="3134032"/>
          </a:xfrm>
        </p:spPr>
        <p:txBody>
          <a:bodyPr rtlCol="0">
            <a:normAutofit/>
          </a:bodyPr>
          <a:lstStyle>
            <a:defPPr>
              <a:defRPr lang="en-GB"/>
            </a:defPPr>
          </a:lstStyle>
          <a:p>
            <a:pPr rtl="0"/>
            <a:r>
              <a:rPr lang="en-GB" sz="6600" b="1" dirty="0">
                <a:solidFill>
                  <a:srgbClr val="EBEBEB"/>
                </a:solidFill>
              </a:rPr>
              <a:t>Student Equality Data </a:t>
            </a:r>
            <a:br>
              <a:rPr lang="en-GB" sz="6600" b="1" dirty="0">
                <a:solidFill>
                  <a:srgbClr val="EBEBEB"/>
                </a:solidFill>
              </a:rPr>
            </a:br>
            <a:r>
              <a:rPr lang="en-GB" sz="6600" b="1" dirty="0">
                <a:solidFill>
                  <a:srgbClr val="EBEBEB"/>
                </a:solidFill>
              </a:rPr>
              <a:t>2024-2025</a:t>
            </a:r>
          </a:p>
        </p:txBody>
      </p:sp>
      <p:pic>
        <p:nvPicPr>
          <p:cNvPr id="6" name="Picture 5">
            <a:extLst>
              <a:ext uri="{FF2B5EF4-FFF2-40B4-BE49-F238E27FC236}">
                <a16:creationId xmlns:a16="http://schemas.microsoft.com/office/drawing/2014/main" id="{FD10B508-241B-6AED-2080-0A16E81CA11C}"/>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1109764" y="2683066"/>
            <a:ext cx="3531062" cy="1488751"/>
          </a:xfrm>
          <a:prstGeom prst="roundRect">
            <a:avLst>
              <a:gd name="adj" fmla="val 1858"/>
            </a:avLst>
          </a:prstGeom>
          <a:noFill/>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41753650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7235742" y="257175"/>
            <a:ext cx="4642584" cy="1619049"/>
          </a:xfrm>
        </p:spPr>
        <p:txBody>
          <a:bodyPr rtlCol="0"/>
          <a:lstStyle>
            <a:defPPr>
              <a:defRPr lang="en-GB"/>
            </a:defPPr>
          </a:lstStyle>
          <a:p>
            <a:pPr rtl="0"/>
            <a:r>
              <a:rPr lang="en-GB" sz="5400" b="1" dirty="0"/>
              <a:t>Community Background</a:t>
            </a:r>
          </a:p>
        </p:txBody>
      </p:sp>
      <p:graphicFrame>
        <p:nvGraphicFramePr>
          <p:cNvPr id="2" name="Table 1">
            <a:extLst>
              <a:ext uri="{FF2B5EF4-FFF2-40B4-BE49-F238E27FC236}">
                <a16:creationId xmlns:a16="http://schemas.microsoft.com/office/drawing/2014/main" id="{E2CD980C-C454-0A3B-E420-19488CD3DBF8}"/>
              </a:ext>
            </a:extLst>
          </p:cNvPr>
          <p:cNvGraphicFramePr>
            <a:graphicFrameLocks noGrp="1"/>
          </p:cNvGraphicFramePr>
          <p:nvPr>
            <p:extLst>
              <p:ext uri="{D42A27DB-BD31-4B8C-83A1-F6EECF244321}">
                <p14:modId xmlns:p14="http://schemas.microsoft.com/office/powerpoint/2010/main" val="2212740686"/>
              </p:ext>
            </p:extLst>
          </p:nvPr>
        </p:nvGraphicFramePr>
        <p:xfrm>
          <a:off x="7539756" y="2200567"/>
          <a:ext cx="3433043" cy="2534462"/>
        </p:xfrm>
        <a:graphic>
          <a:graphicData uri="http://schemas.openxmlformats.org/drawingml/2006/table">
            <a:tbl>
              <a:tblPr firstRow="1" firstCol="1" bandRow="1">
                <a:tableStyleId>{93296810-A885-4BE3-A3E7-6D5BEEA58F35}</a:tableStyleId>
              </a:tblPr>
              <a:tblGrid>
                <a:gridCol w="1532281">
                  <a:extLst>
                    <a:ext uri="{9D8B030D-6E8A-4147-A177-3AD203B41FA5}">
                      <a16:colId xmlns:a16="http://schemas.microsoft.com/office/drawing/2014/main" val="3050144413"/>
                    </a:ext>
                  </a:extLst>
                </a:gridCol>
                <a:gridCol w="950381">
                  <a:extLst>
                    <a:ext uri="{9D8B030D-6E8A-4147-A177-3AD203B41FA5}">
                      <a16:colId xmlns:a16="http://schemas.microsoft.com/office/drawing/2014/main" val="1456675162"/>
                    </a:ext>
                  </a:extLst>
                </a:gridCol>
                <a:gridCol w="950381">
                  <a:extLst>
                    <a:ext uri="{9D8B030D-6E8A-4147-A177-3AD203B41FA5}">
                      <a16:colId xmlns:a16="http://schemas.microsoft.com/office/drawing/2014/main" val="1452870812"/>
                    </a:ext>
                  </a:extLst>
                </a:gridCol>
              </a:tblGrid>
              <a:tr h="297432">
                <a:tc>
                  <a:txBody>
                    <a:bodyPr/>
                    <a:lstStyle/>
                    <a:p>
                      <a:pPr>
                        <a:lnSpc>
                          <a:spcPct val="107000"/>
                        </a:lnSpc>
                        <a:spcAft>
                          <a:spcPts val="800"/>
                        </a:spcAft>
                      </a:pPr>
                      <a:r>
                        <a:rPr lang="en-GB" sz="1100" kern="100" dirty="0">
                          <a:effectLst/>
                        </a:rPr>
                        <a:t>%</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3591730"/>
                  </a:ext>
                </a:extLst>
              </a:tr>
              <a:tr h="297432">
                <a:tc>
                  <a:txBody>
                    <a:bodyPr/>
                    <a:lstStyle/>
                    <a:p>
                      <a:pPr>
                        <a:lnSpc>
                          <a:spcPct val="107000"/>
                        </a:lnSpc>
                        <a:spcAft>
                          <a:spcPts val="800"/>
                        </a:spcAft>
                      </a:pPr>
                      <a:r>
                        <a:rPr lang="en-GB" sz="1100" kern="100">
                          <a:effectLst/>
                        </a:rPr>
                        <a:t>None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8%</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8%</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63124759"/>
                  </a:ext>
                </a:extLst>
              </a:tr>
              <a:tr h="297432">
                <a:tc>
                  <a:txBody>
                    <a:bodyPr/>
                    <a:lstStyle/>
                    <a:p>
                      <a:pPr>
                        <a:lnSpc>
                          <a:spcPct val="107000"/>
                        </a:lnSpc>
                        <a:spcAft>
                          <a:spcPts val="800"/>
                        </a:spcAft>
                      </a:pPr>
                      <a:r>
                        <a:rPr lang="en-GB" sz="1100" kern="100">
                          <a:effectLst/>
                        </a:rPr>
                        <a:t>Not stated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603930"/>
                  </a:ext>
                </a:extLst>
              </a:tr>
              <a:tr h="297432">
                <a:tc>
                  <a:txBody>
                    <a:bodyPr/>
                    <a:lstStyle/>
                    <a:p>
                      <a:pPr>
                        <a:lnSpc>
                          <a:spcPct val="107000"/>
                        </a:lnSpc>
                        <a:spcAft>
                          <a:spcPts val="800"/>
                        </a:spcAft>
                      </a:pPr>
                      <a:r>
                        <a:rPr lang="en-GB" sz="1100" kern="100">
                          <a:effectLst/>
                        </a:rPr>
                        <a:t>Other Christian</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829254"/>
                  </a:ext>
                </a:extLst>
              </a:tr>
              <a:tr h="297432">
                <a:tc>
                  <a:txBody>
                    <a:bodyPr/>
                    <a:lstStyle/>
                    <a:p>
                      <a:pPr>
                        <a:lnSpc>
                          <a:spcPct val="107000"/>
                        </a:lnSpc>
                        <a:spcAft>
                          <a:spcPts val="800"/>
                        </a:spcAft>
                      </a:pPr>
                      <a:r>
                        <a:rPr lang="en-GB" sz="1100" kern="100">
                          <a:effectLst/>
                        </a:rPr>
                        <a:t>Other Religion</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6605775"/>
                  </a:ext>
                </a:extLst>
              </a:tr>
              <a:tr h="297432">
                <a:tc>
                  <a:txBody>
                    <a:bodyPr/>
                    <a:lstStyle/>
                    <a:p>
                      <a:pPr>
                        <a:lnSpc>
                          <a:spcPct val="107000"/>
                        </a:lnSpc>
                        <a:spcAft>
                          <a:spcPts val="800"/>
                        </a:spcAft>
                      </a:pPr>
                      <a:r>
                        <a:rPr lang="en-GB" sz="1100" kern="100">
                          <a:effectLst/>
                        </a:rPr>
                        <a:t>Protestant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17%</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6061140"/>
                  </a:ext>
                </a:extLst>
              </a:tr>
              <a:tr h="297432">
                <a:tc>
                  <a:txBody>
                    <a:bodyPr/>
                    <a:lstStyle/>
                    <a:p>
                      <a:pPr>
                        <a:lnSpc>
                          <a:spcPct val="107000"/>
                        </a:lnSpc>
                        <a:spcAft>
                          <a:spcPts val="800"/>
                        </a:spcAft>
                      </a:pPr>
                      <a:r>
                        <a:rPr lang="en-GB" sz="1100" kern="100">
                          <a:effectLst/>
                        </a:rPr>
                        <a:t>Roman Catholic</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56%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55%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1628435"/>
                  </a:ext>
                </a:extLst>
              </a:tr>
              <a:tr h="297432">
                <a:tc>
                  <a:txBody>
                    <a:bodyPr/>
                    <a:lstStyle/>
                    <a:p>
                      <a:pPr>
                        <a:lnSpc>
                          <a:spcPct val="107000"/>
                        </a:lnSpc>
                        <a:spcAft>
                          <a:spcPts val="800"/>
                        </a:spcAft>
                      </a:pPr>
                      <a:r>
                        <a:rPr lang="en-GB" sz="1100" kern="100">
                          <a:effectLst/>
                        </a:rPr>
                        <a:t>Prefer not to say</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99907168"/>
                  </a:ext>
                </a:extLst>
              </a:tr>
            </a:tbl>
          </a:graphicData>
        </a:graphic>
      </p:graphicFrame>
      <p:sp>
        <p:nvSpPr>
          <p:cNvPr id="5" name="TextBox 4">
            <a:extLst>
              <a:ext uri="{FF2B5EF4-FFF2-40B4-BE49-F238E27FC236}">
                <a16:creationId xmlns:a16="http://schemas.microsoft.com/office/drawing/2014/main" id="{E613E45D-29D2-34AD-28F3-F24239074A4C}"/>
              </a:ext>
            </a:extLst>
          </p:cNvPr>
          <p:cNvSpPr txBox="1"/>
          <p:nvPr/>
        </p:nvSpPr>
        <p:spPr>
          <a:xfrm>
            <a:off x="810310" y="4699829"/>
            <a:ext cx="9961781" cy="923330"/>
          </a:xfrm>
          <a:prstGeom prst="rect">
            <a:avLst/>
          </a:prstGeom>
          <a:noFill/>
        </p:spPr>
        <p:txBody>
          <a:bodyPr wrap="square" rtlCol="0">
            <a:spAutoFit/>
          </a:bodyPr>
          <a:lstStyle/>
          <a:p>
            <a:r>
              <a:rPr lang="en-GB" b="1" dirty="0">
                <a:solidFill>
                  <a:srgbClr val="000000"/>
                </a:solidFill>
                <a:latin typeface="+mj-lt"/>
              </a:rPr>
              <a:t>There has been a slight decrease again this year in enrolments from individuals identifying as Roman Catholic and identifying as Protestant, with a 1% increase in those preferring not to say</a:t>
            </a:r>
          </a:p>
        </p:txBody>
      </p:sp>
      <p:graphicFrame>
        <p:nvGraphicFramePr>
          <p:cNvPr id="4" name="Chart 3">
            <a:extLst>
              <a:ext uri="{FF2B5EF4-FFF2-40B4-BE49-F238E27FC236}">
                <a16:creationId xmlns:a16="http://schemas.microsoft.com/office/drawing/2014/main" id="{3FA19F47-D834-3568-4BAE-7F1385153712}"/>
              </a:ext>
            </a:extLst>
          </p:cNvPr>
          <p:cNvGraphicFramePr>
            <a:graphicFrameLocks/>
          </p:cNvGraphicFramePr>
          <p:nvPr>
            <p:extLst>
              <p:ext uri="{D42A27DB-BD31-4B8C-83A1-F6EECF244321}">
                <p14:modId xmlns:p14="http://schemas.microsoft.com/office/powerpoint/2010/main" val="1455673507"/>
              </p:ext>
            </p:extLst>
          </p:nvPr>
        </p:nvGraphicFramePr>
        <p:xfrm>
          <a:off x="1219201" y="1632286"/>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5189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1AC78F0-DB81-513C-1078-36C92117215A}"/>
              </a:ext>
              <a:ext uri="{C183D7F6-B498-43B3-948B-1728B52AA6E4}">
                <adec:decorative xmlns:adec="http://schemas.microsoft.com/office/drawing/2017/decorative" val="1"/>
              </a:ext>
            </a:extLst>
          </p:cNvPr>
          <p:cNvSpPr>
            <a:spLocks noGrp="1"/>
          </p:cNvSpPr>
          <p:nvPr>
            <p:ph type="ctrTitle"/>
          </p:nvPr>
        </p:nvSpPr>
        <p:spPr>
          <a:xfrm>
            <a:off x="736854" y="306751"/>
            <a:ext cx="4572000" cy="968596"/>
          </a:xfrm>
        </p:spPr>
        <p:txBody>
          <a:bodyPr/>
          <a:lstStyle/>
          <a:p>
            <a:r>
              <a:rPr lang="en-GB" b="1" dirty="0"/>
              <a:t>Racial Group</a:t>
            </a:r>
          </a:p>
        </p:txBody>
      </p:sp>
      <p:graphicFrame>
        <p:nvGraphicFramePr>
          <p:cNvPr id="3" name="Table 2">
            <a:extLst>
              <a:ext uri="{FF2B5EF4-FFF2-40B4-BE49-F238E27FC236}">
                <a16:creationId xmlns:a16="http://schemas.microsoft.com/office/drawing/2014/main" id="{74931C5C-D727-B408-4FAC-499320F07B4C}"/>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684307135"/>
              </p:ext>
            </p:extLst>
          </p:nvPr>
        </p:nvGraphicFramePr>
        <p:xfrm>
          <a:off x="893445" y="2180013"/>
          <a:ext cx="3535680" cy="3787602"/>
        </p:xfrm>
        <a:graphic>
          <a:graphicData uri="http://schemas.openxmlformats.org/drawingml/2006/table">
            <a:tbl>
              <a:tblPr firstRow="1" firstCol="1" bandRow="1">
                <a:tableStyleId>{93296810-A885-4BE3-A3E7-6D5BEEA58F35}</a:tableStyleId>
              </a:tblPr>
              <a:tblGrid>
                <a:gridCol w="1815008">
                  <a:extLst>
                    <a:ext uri="{9D8B030D-6E8A-4147-A177-3AD203B41FA5}">
                      <a16:colId xmlns:a16="http://schemas.microsoft.com/office/drawing/2014/main" val="2982118307"/>
                    </a:ext>
                  </a:extLst>
                </a:gridCol>
                <a:gridCol w="860336">
                  <a:extLst>
                    <a:ext uri="{9D8B030D-6E8A-4147-A177-3AD203B41FA5}">
                      <a16:colId xmlns:a16="http://schemas.microsoft.com/office/drawing/2014/main" val="340083389"/>
                    </a:ext>
                  </a:extLst>
                </a:gridCol>
                <a:gridCol w="860336">
                  <a:extLst>
                    <a:ext uri="{9D8B030D-6E8A-4147-A177-3AD203B41FA5}">
                      <a16:colId xmlns:a16="http://schemas.microsoft.com/office/drawing/2014/main" val="206700641"/>
                    </a:ext>
                  </a:extLst>
                </a:gridCol>
              </a:tblGrid>
              <a:tr h="238226">
                <a:tc>
                  <a:txBody>
                    <a:bodyPr/>
                    <a:lstStyle/>
                    <a:p>
                      <a:pPr>
                        <a:lnSpc>
                          <a:spcPct val="107000"/>
                        </a:lnSpc>
                        <a:spcAft>
                          <a:spcPts val="800"/>
                        </a:spcAft>
                      </a:pPr>
                      <a:r>
                        <a:rPr lang="en-GB" sz="1100" kern="100" dirty="0">
                          <a:effectLst/>
                        </a:rPr>
                        <a:t>%</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2102659"/>
                  </a:ext>
                </a:extLst>
              </a:tr>
              <a:tr h="238226">
                <a:tc>
                  <a:txBody>
                    <a:bodyPr/>
                    <a:lstStyle/>
                    <a:p>
                      <a:pPr>
                        <a:lnSpc>
                          <a:spcPct val="107000"/>
                        </a:lnSpc>
                        <a:spcAft>
                          <a:spcPts val="800"/>
                        </a:spcAft>
                      </a:pPr>
                      <a:r>
                        <a:rPr lang="en-GB" sz="1100" kern="100" dirty="0">
                          <a:effectLst/>
                          <a:latin typeface="+mn-lt"/>
                        </a:rPr>
                        <a:t>Any Other Ethnic Group</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9%</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8%</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6357912"/>
                  </a:ext>
                </a:extLst>
              </a:tr>
              <a:tr h="238226">
                <a:tc>
                  <a:txBody>
                    <a:bodyPr/>
                    <a:lstStyle/>
                    <a:p>
                      <a:pPr>
                        <a:lnSpc>
                          <a:spcPct val="107000"/>
                        </a:lnSpc>
                        <a:spcAft>
                          <a:spcPts val="800"/>
                        </a:spcAft>
                      </a:pPr>
                      <a:r>
                        <a:rPr lang="en-GB" sz="1100" kern="100" dirty="0">
                          <a:effectLst/>
                          <a:latin typeface="+mn-lt"/>
                          <a:ea typeface="Calibri" panose="020F0502020204030204" pitchFamily="34" charset="0"/>
                          <a:cs typeface="Times New Roman" panose="02020603050405020304" pitchFamily="18" charset="0"/>
                        </a:rPr>
                        <a:t>Arab</a:t>
                      </a:r>
                    </a:p>
                  </a:txBody>
                  <a:tcPr marL="68580" marR="68580" marT="0" marB="0"/>
                </a:tc>
                <a:tc>
                  <a:txBody>
                    <a:bodyPr/>
                    <a:lstStyle/>
                    <a:p>
                      <a:pPr algn="ctr">
                        <a:lnSpc>
                          <a:spcPct val="107000"/>
                        </a:lnSpc>
                        <a:spcAft>
                          <a:spcPts val="800"/>
                        </a:spcAft>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tc>
                <a:tc>
                  <a:txBody>
                    <a:bodyPr/>
                    <a:lstStyle/>
                    <a:p>
                      <a:pPr algn="ctr">
                        <a:lnSpc>
                          <a:spcPct val="107000"/>
                        </a:lnSpc>
                        <a:spcAft>
                          <a:spcPts val="800"/>
                        </a:spcAft>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tc>
                <a:extLst>
                  <a:ext uri="{0D108BD9-81ED-4DB2-BD59-A6C34878D82A}">
                    <a16:rowId xmlns:a16="http://schemas.microsoft.com/office/drawing/2014/main" val="3136738047"/>
                  </a:ext>
                </a:extLst>
              </a:tr>
              <a:tr h="238226">
                <a:tc>
                  <a:txBody>
                    <a:bodyPr/>
                    <a:lstStyle/>
                    <a:p>
                      <a:pPr>
                        <a:lnSpc>
                          <a:spcPct val="107000"/>
                        </a:lnSpc>
                        <a:spcAft>
                          <a:spcPts val="800"/>
                        </a:spcAft>
                      </a:pPr>
                      <a:r>
                        <a:rPr lang="en-GB" sz="1100" kern="100" dirty="0">
                          <a:effectLst/>
                          <a:latin typeface="+mn-lt"/>
                        </a:rPr>
                        <a:t>Asian Other</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 17%</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 10%</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7787109"/>
                  </a:ext>
                </a:extLst>
              </a:tr>
              <a:tr h="238226">
                <a:tc>
                  <a:txBody>
                    <a:bodyPr/>
                    <a:lstStyle/>
                    <a:p>
                      <a:pPr>
                        <a:lnSpc>
                          <a:spcPct val="107000"/>
                        </a:lnSpc>
                        <a:spcAft>
                          <a:spcPts val="800"/>
                        </a:spcAft>
                      </a:pPr>
                      <a:r>
                        <a:rPr lang="en-GB" sz="1100" kern="100" dirty="0">
                          <a:effectLst/>
                          <a:latin typeface="+mn-lt"/>
                          <a:ea typeface="Calibri" panose="020F0502020204030204" pitchFamily="34" charset="0"/>
                          <a:cs typeface="Times New Roman" panose="02020603050405020304" pitchFamily="18" charset="0"/>
                        </a:rPr>
                        <a:t>Bangladeshi</a:t>
                      </a: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tc>
                <a:extLst>
                  <a:ext uri="{0D108BD9-81ED-4DB2-BD59-A6C34878D82A}">
                    <a16:rowId xmlns:a16="http://schemas.microsoft.com/office/drawing/2014/main" val="203961144"/>
                  </a:ext>
                </a:extLst>
              </a:tr>
              <a:tr h="238226">
                <a:tc>
                  <a:txBody>
                    <a:bodyPr/>
                    <a:lstStyle/>
                    <a:p>
                      <a:pPr>
                        <a:lnSpc>
                          <a:spcPct val="107000"/>
                        </a:lnSpc>
                        <a:spcAft>
                          <a:spcPts val="800"/>
                        </a:spcAft>
                      </a:pPr>
                      <a:r>
                        <a:rPr lang="en-GB" sz="1100" kern="100" dirty="0">
                          <a:effectLst/>
                          <a:latin typeface="+mn-lt"/>
                        </a:rPr>
                        <a:t>Black African</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9%</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4790043"/>
                  </a:ext>
                </a:extLst>
              </a:tr>
              <a:tr h="238226">
                <a:tc>
                  <a:txBody>
                    <a:bodyPr/>
                    <a:lstStyle/>
                    <a:p>
                      <a:pPr>
                        <a:lnSpc>
                          <a:spcPct val="107000"/>
                        </a:lnSpc>
                        <a:spcAft>
                          <a:spcPts val="800"/>
                        </a:spcAft>
                      </a:pPr>
                      <a:r>
                        <a:rPr lang="en-GB" sz="1100" kern="100" dirty="0">
                          <a:effectLst/>
                          <a:latin typeface="+mn-lt"/>
                        </a:rPr>
                        <a:t>Black Other</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9188457"/>
                  </a:ext>
                </a:extLst>
              </a:tr>
              <a:tr h="238226">
                <a:tc>
                  <a:txBody>
                    <a:bodyPr/>
                    <a:lstStyle/>
                    <a:p>
                      <a:pPr>
                        <a:lnSpc>
                          <a:spcPct val="107000"/>
                        </a:lnSpc>
                        <a:spcAft>
                          <a:spcPts val="800"/>
                        </a:spcAft>
                      </a:pPr>
                      <a:r>
                        <a:rPr lang="en-GB" sz="1100" kern="100" dirty="0">
                          <a:effectLst/>
                          <a:latin typeface="+mn-lt"/>
                        </a:rPr>
                        <a:t>Chinese</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7908082"/>
                  </a:ext>
                </a:extLst>
              </a:tr>
              <a:tr h="238226">
                <a:tc>
                  <a:txBody>
                    <a:bodyPr/>
                    <a:lstStyle/>
                    <a:p>
                      <a:pPr>
                        <a:lnSpc>
                          <a:spcPct val="107000"/>
                        </a:lnSpc>
                        <a:spcAft>
                          <a:spcPts val="800"/>
                        </a:spcAft>
                      </a:pPr>
                      <a:r>
                        <a:rPr lang="en-GB" sz="1100" kern="100" dirty="0">
                          <a:effectLst/>
                          <a:latin typeface="+mn-lt"/>
                          <a:ea typeface="Calibri" panose="020F0502020204030204" pitchFamily="34" charset="0"/>
                          <a:cs typeface="Times New Roman" panose="02020603050405020304" pitchFamily="18" charset="0"/>
                        </a:rPr>
                        <a:t>Filipino</a:t>
                      </a: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7764240"/>
                  </a:ext>
                </a:extLst>
              </a:tr>
              <a:tr h="238226">
                <a:tc>
                  <a:txBody>
                    <a:bodyPr/>
                    <a:lstStyle/>
                    <a:p>
                      <a:pPr>
                        <a:lnSpc>
                          <a:spcPct val="107000"/>
                        </a:lnSpc>
                        <a:spcAft>
                          <a:spcPts val="800"/>
                        </a:spcAft>
                      </a:pPr>
                      <a:r>
                        <a:rPr lang="en-GB" sz="1100" kern="100" dirty="0">
                          <a:effectLst/>
                          <a:latin typeface="+mn-lt"/>
                        </a:rPr>
                        <a:t>Indian</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3388430"/>
                  </a:ext>
                </a:extLst>
              </a:tr>
              <a:tr h="238226">
                <a:tc>
                  <a:txBody>
                    <a:bodyPr/>
                    <a:lstStyle/>
                    <a:p>
                      <a:pPr>
                        <a:lnSpc>
                          <a:spcPct val="107000"/>
                        </a:lnSpc>
                        <a:spcAft>
                          <a:spcPts val="800"/>
                        </a:spcAft>
                      </a:pPr>
                      <a:r>
                        <a:rPr lang="en-GB" sz="1100" kern="100" dirty="0">
                          <a:effectLst/>
                          <a:latin typeface="+mn-lt"/>
                        </a:rPr>
                        <a:t>Irish Traveller</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6825991"/>
                  </a:ext>
                </a:extLst>
              </a:tr>
              <a:tr h="238226">
                <a:tc>
                  <a:txBody>
                    <a:bodyPr/>
                    <a:lstStyle/>
                    <a:p>
                      <a:pPr>
                        <a:lnSpc>
                          <a:spcPct val="107000"/>
                        </a:lnSpc>
                        <a:spcAft>
                          <a:spcPts val="800"/>
                        </a:spcAft>
                      </a:pPr>
                      <a:r>
                        <a:rPr lang="en-GB" sz="1100" kern="100" dirty="0">
                          <a:effectLst/>
                          <a:latin typeface="+mn-lt"/>
                        </a:rPr>
                        <a:t>Mixed Ethnic Other</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8225866"/>
                  </a:ext>
                </a:extLst>
              </a:tr>
              <a:tr h="238226">
                <a:tc>
                  <a:txBody>
                    <a:bodyPr/>
                    <a:lstStyle/>
                    <a:p>
                      <a:pPr>
                        <a:lnSpc>
                          <a:spcPct val="107000"/>
                        </a:lnSpc>
                        <a:spcAft>
                          <a:spcPts val="800"/>
                        </a:spcAft>
                      </a:pPr>
                      <a:r>
                        <a:rPr lang="en-GB" sz="1100" kern="100" dirty="0">
                          <a:effectLst/>
                          <a:latin typeface="+mn-lt"/>
                        </a:rPr>
                        <a:t>Pakistani</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0497177"/>
                  </a:ext>
                </a:extLst>
              </a:tr>
              <a:tr h="238226">
                <a:tc>
                  <a:txBody>
                    <a:bodyPr/>
                    <a:lstStyle/>
                    <a:p>
                      <a:pPr>
                        <a:lnSpc>
                          <a:spcPct val="107000"/>
                        </a:lnSpc>
                        <a:spcAft>
                          <a:spcPts val="800"/>
                        </a:spcAft>
                      </a:pPr>
                      <a:r>
                        <a:rPr lang="en-GB" sz="1100" kern="100" dirty="0">
                          <a:effectLst/>
                          <a:latin typeface="+mn-lt"/>
                        </a:rPr>
                        <a:t>Prefer not to say</a:t>
                      </a: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5701069"/>
                  </a:ext>
                </a:extLst>
              </a:tr>
              <a:tr h="238226">
                <a:tc>
                  <a:txBody>
                    <a:bodyPr/>
                    <a:lstStyle/>
                    <a:p>
                      <a:pPr>
                        <a:lnSpc>
                          <a:spcPct val="107000"/>
                        </a:lnSpc>
                        <a:spcAft>
                          <a:spcPts val="800"/>
                        </a:spcAft>
                      </a:pPr>
                      <a:r>
                        <a:rPr lang="en-GB" sz="1100" kern="100" dirty="0">
                          <a:effectLst/>
                          <a:latin typeface="+mn-lt"/>
                          <a:ea typeface="Calibri" panose="020F0502020204030204" pitchFamily="34" charset="0"/>
                          <a:cs typeface="Times New Roman" panose="02020603050405020304" pitchFamily="18" charset="0"/>
                        </a:rPr>
                        <a:t>Roma</a:t>
                      </a: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tc>
                <a:tc>
                  <a:txBody>
                    <a:bodyPr/>
                    <a:lstStyle/>
                    <a:p>
                      <a:pPr algn="ctr">
                        <a:lnSpc>
                          <a:spcPct val="107000"/>
                        </a:lnSpc>
                        <a:spcAft>
                          <a:spcPts val="800"/>
                        </a:spcAft>
                      </a:pPr>
                      <a:r>
                        <a:rPr lang="en-GB" sz="1100" b="1" kern="1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tc>
                <a:extLst>
                  <a:ext uri="{0D108BD9-81ED-4DB2-BD59-A6C34878D82A}">
                    <a16:rowId xmlns:a16="http://schemas.microsoft.com/office/drawing/2014/main" val="931701731"/>
                  </a:ext>
                </a:extLst>
              </a:tr>
            </a:tbl>
          </a:graphicData>
        </a:graphic>
      </p:graphicFrame>
      <p:sp>
        <p:nvSpPr>
          <p:cNvPr id="4" name="TextBox 3">
            <a:extLst>
              <a:ext uri="{FF2B5EF4-FFF2-40B4-BE49-F238E27FC236}">
                <a16:creationId xmlns:a16="http://schemas.microsoft.com/office/drawing/2014/main" id="{78BDB264-97A8-58ED-45FD-13DD0013FF35}"/>
              </a:ext>
              <a:ext uri="{C183D7F6-B498-43B3-948B-1728B52AA6E4}">
                <adec:decorative xmlns:adec="http://schemas.microsoft.com/office/drawing/2017/decorative" val="1"/>
              </a:ext>
            </a:extLst>
          </p:cNvPr>
          <p:cNvSpPr txBox="1"/>
          <p:nvPr/>
        </p:nvSpPr>
        <p:spPr>
          <a:xfrm>
            <a:off x="4716379" y="5167233"/>
            <a:ext cx="7218069" cy="1200329"/>
          </a:xfrm>
          <a:prstGeom prst="rect">
            <a:avLst/>
          </a:prstGeom>
          <a:noFill/>
        </p:spPr>
        <p:txBody>
          <a:bodyPr wrap="square" rtlCol="0">
            <a:spAutoFit/>
          </a:bodyPr>
          <a:lstStyle/>
          <a:p>
            <a:r>
              <a:rPr lang="en-GB" b="1" dirty="0">
                <a:solidFill>
                  <a:schemeClr val="bg1"/>
                </a:solidFill>
                <a:latin typeface="+mj-lt"/>
              </a:rPr>
              <a:t>There has been an increase in enrolments from individuals  identifying they are from Black African and Black Other, with increases in Arab, Irish Traveller, Asian Other, Filipino and Roma groups.</a:t>
            </a:r>
          </a:p>
        </p:txBody>
      </p:sp>
      <p:graphicFrame>
        <p:nvGraphicFramePr>
          <p:cNvPr id="2" name="Chart 1">
            <a:extLst>
              <a:ext uri="{FF2B5EF4-FFF2-40B4-BE49-F238E27FC236}">
                <a16:creationId xmlns:a16="http://schemas.microsoft.com/office/drawing/2014/main" id="{33EF4540-436F-D2CF-FDF0-6BE8DFE2755E}"/>
              </a:ext>
            </a:extLst>
          </p:cNvPr>
          <p:cNvGraphicFramePr>
            <a:graphicFrameLocks/>
          </p:cNvGraphicFramePr>
          <p:nvPr>
            <p:extLst>
              <p:ext uri="{D42A27DB-BD31-4B8C-83A1-F6EECF244321}">
                <p14:modId xmlns:p14="http://schemas.microsoft.com/office/powerpoint/2010/main" val="424993534"/>
              </p:ext>
            </p:extLst>
          </p:nvPr>
        </p:nvGraphicFramePr>
        <p:xfrm>
          <a:off x="4788568" y="1163053"/>
          <a:ext cx="6071059" cy="38902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51117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a:xfrm>
            <a:off x="5881937" y="451685"/>
            <a:ext cx="6232358" cy="1248026"/>
          </a:xfrm>
        </p:spPr>
        <p:txBody>
          <a:bodyPr rtlCol="0"/>
          <a:lstStyle>
            <a:defPPr>
              <a:defRPr lang="en-GB"/>
            </a:defPPr>
          </a:lstStyle>
          <a:p>
            <a:pPr rtl="0"/>
            <a:r>
              <a:rPr lang="en-GB" b="1" dirty="0"/>
              <a:t>Marital Status</a:t>
            </a:r>
          </a:p>
        </p:txBody>
      </p:sp>
      <p:graphicFrame>
        <p:nvGraphicFramePr>
          <p:cNvPr id="6" name="Table 5">
            <a:extLst>
              <a:ext uri="{FF2B5EF4-FFF2-40B4-BE49-F238E27FC236}">
                <a16:creationId xmlns:a16="http://schemas.microsoft.com/office/drawing/2014/main" id="{D504CE55-33C8-A1B8-2A68-468F23302915}"/>
              </a:ext>
            </a:extLst>
          </p:cNvPr>
          <p:cNvGraphicFramePr>
            <a:graphicFrameLocks noGrp="1"/>
          </p:cNvGraphicFramePr>
          <p:nvPr>
            <p:extLst>
              <p:ext uri="{D42A27DB-BD31-4B8C-83A1-F6EECF244321}">
                <p14:modId xmlns:p14="http://schemas.microsoft.com/office/powerpoint/2010/main" val="635427418"/>
              </p:ext>
            </p:extLst>
          </p:nvPr>
        </p:nvGraphicFramePr>
        <p:xfrm>
          <a:off x="6560150" y="1925421"/>
          <a:ext cx="4292333" cy="2761178"/>
        </p:xfrm>
        <a:graphic>
          <a:graphicData uri="http://schemas.openxmlformats.org/drawingml/2006/table">
            <a:tbl>
              <a:tblPr firstRow="1" firstCol="1" bandRow="1">
                <a:tableStyleId>{7DF18680-E054-41AD-8BC1-D1AEF772440D}</a:tableStyleId>
              </a:tblPr>
              <a:tblGrid>
                <a:gridCol w="2524537">
                  <a:extLst>
                    <a:ext uri="{9D8B030D-6E8A-4147-A177-3AD203B41FA5}">
                      <a16:colId xmlns:a16="http://schemas.microsoft.com/office/drawing/2014/main" val="3320167225"/>
                    </a:ext>
                  </a:extLst>
                </a:gridCol>
                <a:gridCol w="883898">
                  <a:extLst>
                    <a:ext uri="{9D8B030D-6E8A-4147-A177-3AD203B41FA5}">
                      <a16:colId xmlns:a16="http://schemas.microsoft.com/office/drawing/2014/main" val="576573402"/>
                    </a:ext>
                  </a:extLst>
                </a:gridCol>
                <a:gridCol w="883898">
                  <a:extLst>
                    <a:ext uri="{9D8B030D-6E8A-4147-A177-3AD203B41FA5}">
                      <a16:colId xmlns:a16="http://schemas.microsoft.com/office/drawing/2014/main" val="1509650609"/>
                    </a:ext>
                  </a:extLst>
                </a:gridCol>
              </a:tblGrid>
              <a:tr h="329820">
                <a:tc>
                  <a:txBody>
                    <a:bodyPr/>
                    <a:lstStyle/>
                    <a:p>
                      <a:pPr>
                        <a:lnSpc>
                          <a:spcPct val="107000"/>
                        </a:lnSpc>
                        <a:spcAft>
                          <a:spcPts val="800"/>
                        </a:spcAft>
                      </a:pPr>
                      <a:r>
                        <a:rPr lang="en-GB" sz="1100" kern="100" dirty="0">
                          <a:effectLst/>
                        </a:rPr>
                        <a:t>%</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6068340"/>
                  </a:ext>
                </a:extLst>
              </a:tr>
              <a:tr h="329820">
                <a:tc>
                  <a:txBody>
                    <a:bodyPr/>
                    <a:lstStyle/>
                    <a:p>
                      <a:pPr>
                        <a:lnSpc>
                          <a:spcPct val="107000"/>
                        </a:lnSpc>
                        <a:spcAft>
                          <a:spcPts val="800"/>
                        </a:spcAft>
                      </a:pPr>
                      <a:r>
                        <a:rPr lang="en-GB" sz="1100" kern="100">
                          <a:effectLst/>
                        </a:rPr>
                        <a:t>Divorced / Dissolved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1495608"/>
                  </a:ext>
                </a:extLst>
              </a:tr>
              <a:tr h="329820">
                <a:tc>
                  <a:txBody>
                    <a:bodyPr/>
                    <a:lstStyle/>
                    <a:p>
                      <a:pPr>
                        <a:lnSpc>
                          <a:spcPct val="107000"/>
                        </a:lnSpc>
                        <a:spcAft>
                          <a:spcPts val="800"/>
                        </a:spcAft>
                      </a:pPr>
                      <a:r>
                        <a:rPr lang="en-GB" sz="1100" kern="100">
                          <a:effectLst/>
                        </a:rPr>
                        <a:t>Married / Civil Partner</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13.0%</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6048306"/>
                  </a:ext>
                </a:extLst>
              </a:tr>
              <a:tr h="329820">
                <a:tc>
                  <a:txBody>
                    <a:bodyPr/>
                    <a:lstStyle/>
                    <a:p>
                      <a:pPr>
                        <a:lnSpc>
                          <a:spcPct val="107000"/>
                        </a:lnSpc>
                        <a:spcAft>
                          <a:spcPts val="800"/>
                        </a:spcAft>
                      </a:pPr>
                      <a:r>
                        <a:rPr lang="en-GB" sz="1100" kern="100">
                          <a:effectLst/>
                        </a:rPr>
                        <a:t>Not stated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11.0%</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10%</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1077954"/>
                  </a:ext>
                </a:extLst>
              </a:tr>
              <a:tr h="329820">
                <a:tc>
                  <a:txBody>
                    <a:bodyPr/>
                    <a:lstStyle/>
                    <a:p>
                      <a:pPr>
                        <a:lnSpc>
                          <a:spcPct val="107000"/>
                        </a:lnSpc>
                        <a:spcAft>
                          <a:spcPts val="800"/>
                        </a:spcAft>
                      </a:pPr>
                      <a:r>
                        <a:rPr lang="en-GB" sz="1100" kern="100">
                          <a:effectLst/>
                        </a:rPr>
                        <a:t>Separated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101663"/>
                  </a:ext>
                </a:extLst>
              </a:tr>
              <a:tr h="329820">
                <a:tc>
                  <a:txBody>
                    <a:bodyPr/>
                    <a:lstStyle/>
                    <a:p>
                      <a:pPr>
                        <a:lnSpc>
                          <a:spcPct val="107000"/>
                        </a:lnSpc>
                        <a:spcAft>
                          <a:spcPts val="800"/>
                        </a:spcAft>
                      </a:pPr>
                      <a:r>
                        <a:rPr lang="en-GB" sz="1100" kern="100">
                          <a:effectLst/>
                        </a:rPr>
                        <a:t>Single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70.2%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73.5%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73442955"/>
                  </a:ext>
                </a:extLst>
              </a:tr>
              <a:tr h="329820">
                <a:tc>
                  <a:txBody>
                    <a:bodyPr/>
                    <a:lstStyle/>
                    <a:p>
                      <a:pPr>
                        <a:lnSpc>
                          <a:spcPct val="107000"/>
                        </a:lnSpc>
                        <a:spcAft>
                          <a:spcPts val="800"/>
                        </a:spcAft>
                      </a:pPr>
                      <a:r>
                        <a:rPr lang="en-GB" sz="1100" kern="100">
                          <a:effectLst/>
                        </a:rPr>
                        <a:t>Widowed / Surviving Civil Partner</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9121967"/>
                  </a:ext>
                </a:extLst>
              </a:tr>
              <a:tr h="329820">
                <a:tc>
                  <a:txBody>
                    <a:bodyPr/>
                    <a:lstStyle/>
                    <a:p>
                      <a:pPr>
                        <a:lnSpc>
                          <a:spcPct val="107000"/>
                        </a:lnSpc>
                        <a:spcAft>
                          <a:spcPts val="800"/>
                        </a:spcAft>
                      </a:pPr>
                      <a:r>
                        <a:rPr lang="en-GB" sz="1100" kern="100">
                          <a:effectLst/>
                        </a:rPr>
                        <a:t>Prefer not to say</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7936058"/>
                  </a:ext>
                </a:extLst>
              </a:tr>
            </a:tbl>
          </a:graphicData>
        </a:graphic>
      </p:graphicFrame>
      <p:sp>
        <p:nvSpPr>
          <p:cNvPr id="3" name="TextBox 2">
            <a:extLst>
              <a:ext uri="{FF2B5EF4-FFF2-40B4-BE49-F238E27FC236}">
                <a16:creationId xmlns:a16="http://schemas.microsoft.com/office/drawing/2014/main" id="{AA971EA4-CFCE-FCF4-B03B-F79D6A03C551}"/>
              </a:ext>
            </a:extLst>
          </p:cNvPr>
          <p:cNvSpPr txBox="1"/>
          <p:nvPr/>
        </p:nvSpPr>
        <p:spPr>
          <a:xfrm>
            <a:off x="4476750" y="4995661"/>
            <a:ext cx="6543095" cy="646331"/>
          </a:xfrm>
          <a:prstGeom prst="rect">
            <a:avLst/>
          </a:prstGeom>
          <a:noFill/>
        </p:spPr>
        <p:txBody>
          <a:bodyPr wrap="square" rtlCol="0">
            <a:spAutoFit/>
          </a:bodyPr>
          <a:lstStyle/>
          <a:p>
            <a:r>
              <a:rPr lang="en-GB" b="1" dirty="0">
                <a:solidFill>
                  <a:schemeClr val="bg1"/>
                </a:solidFill>
                <a:latin typeface="+mj-lt"/>
              </a:rPr>
              <a:t>There has been an increase in enrolments from individuals who are single or separated</a:t>
            </a:r>
          </a:p>
        </p:txBody>
      </p:sp>
      <p:graphicFrame>
        <p:nvGraphicFramePr>
          <p:cNvPr id="5" name="Chart 4">
            <a:extLst>
              <a:ext uri="{FF2B5EF4-FFF2-40B4-BE49-F238E27FC236}">
                <a16:creationId xmlns:a16="http://schemas.microsoft.com/office/drawing/2014/main" id="{4E7EB3A3-2E47-A7A0-E504-1E3DE7D51296}"/>
              </a:ext>
            </a:extLst>
          </p:cNvPr>
          <p:cNvGraphicFramePr>
            <a:graphicFrameLocks/>
          </p:cNvGraphicFramePr>
          <p:nvPr>
            <p:extLst>
              <p:ext uri="{D42A27DB-BD31-4B8C-83A1-F6EECF244321}">
                <p14:modId xmlns:p14="http://schemas.microsoft.com/office/powerpoint/2010/main" val="708235885"/>
              </p:ext>
            </p:extLst>
          </p:nvPr>
        </p:nvGraphicFramePr>
        <p:xfrm>
          <a:off x="621198" y="1018675"/>
          <a:ext cx="5715433" cy="3777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7089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5C951-5A91-D4A8-A54C-25795918F891}"/>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FB45B444-2730-F09B-B1F2-8DBEB6B3D590}"/>
              </a:ext>
            </a:extLst>
          </p:cNvPr>
          <p:cNvSpPr>
            <a:spLocks noGrp="1"/>
          </p:cNvSpPr>
          <p:nvPr>
            <p:ph idx="1"/>
          </p:nvPr>
        </p:nvSpPr>
        <p:spPr/>
        <p:txBody>
          <a:bodyPr>
            <a:normAutofit/>
          </a:bodyPr>
          <a:lstStyle/>
          <a:p>
            <a:r>
              <a:rPr lang="en-GB" dirty="0"/>
              <a:t>This data has been collated as part of the College’s commitment to our Equality Scheme.  Data is collated annually and publicised on the Equality Section of our website.</a:t>
            </a:r>
          </a:p>
          <a:p>
            <a:r>
              <a:rPr lang="en-GB" dirty="0"/>
              <a:t>The data used stems from the DfE Statistics and Research Branch (Tertiary Education) Consolidated Data Return (CDR) which is collated for statistical publication purposes.  The CDR includes enrolment information for each of student (part-time and full-time) as well as Section 75 equality data.</a:t>
            </a:r>
          </a:p>
          <a:p>
            <a:r>
              <a:rPr lang="en-GB" dirty="0"/>
              <a:t>It should be noted that students may be enrolled on more than one course at a given time and may, therefore, be counted as having two or more enrolments.</a:t>
            </a:r>
          </a:p>
        </p:txBody>
      </p:sp>
      <p:sp>
        <p:nvSpPr>
          <p:cNvPr id="4" name="Date Placeholder 3">
            <a:extLst>
              <a:ext uri="{FF2B5EF4-FFF2-40B4-BE49-F238E27FC236}">
                <a16:creationId xmlns:a16="http://schemas.microsoft.com/office/drawing/2014/main" id="{168274B2-33E8-F97F-2EEA-28FA6891D884}"/>
              </a:ext>
            </a:extLst>
          </p:cNvPr>
          <p:cNvSpPr>
            <a:spLocks noGrp="1"/>
          </p:cNvSpPr>
          <p:nvPr>
            <p:ph type="dt" sz="half" idx="10"/>
          </p:nvPr>
        </p:nvSpPr>
        <p:spPr/>
        <p:txBody>
          <a:bodyPr/>
          <a:lstStyle/>
          <a:p>
            <a:pPr rtl="0"/>
            <a:r>
              <a:rPr lang="en-GB"/>
              <a:t>20XX</a:t>
            </a:r>
          </a:p>
        </p:txBody>
      </p:sp>
      <p:sp>
        <p:nvSpPr>
          <p:cNvPr id="5" name="Footer Placeholder 4">
            <a:extLst>
              <a:ext uri="{FF2B5EF4-FFF2-40B4-BE49-F238E27FC236}">
                <a16:creationId xmlns:a16="http://schemas.microsoft.com/office/drawing/2014/main" id="{0F52B6F0-2471-5DDC-D06F-424B52D3899D}"/>
              </a:ext>
            </a:extLst>
          </p:cNvPr>
          <p:cNvSpPr>
            <a:spLocks noGrp="1"/>
          </p:cNvSpPr>
          <p:nvPr>
            <p:ph type="ftr" sz="quarter" idx="11"/>
          </p:nvPr>
        </p:nvSpPr>
        <p:spPr/>
        <p:txBody>
          <a:bodyPr/>
          <a:lstStyle/>
          <a:p>
            <a:pPr rtl="0"/>
            <a:r>
              <a:rPr lang="en-GB"/>
              <a:t>presentation title</a:t>
            </a:r>
          </a:p>
        </p:txBody>
      </p:sp>
      <p:sp>
        <p:nvSpPr>
          <p:cNvPr id="6" name="Slide Number Placeholder 5">
            <a:extLst>
              <a:ext uri="{FF2B5EF4-FFF2-40B4-BE49-F238E27FC236}">
                <a16:creationId xmlns:a16="http://schemas.microsoft.com/office/drawing/2014/main" id="{A6C429C4-A818-80FF-8955-CDC1A8D84417}"/>
              </a:ext>
            </a:extLst>
          </p:cNvPr>
          <p:cNvSpPr>
            <a:spLocks noGrp="1"/>
          </p:cNvSpPr>
          <p:nvPr>
            <p:ph type="sldNum" sz="quarter" idx="12"/>
          </p:nvPr>
        </p:nvSpPr>
        <p:spPr/>
        <p:txBody>
          <a:bodyPr/>
          <a:lstStyle/>
          <a:p>
            <a:pPr rtl="0"/>
            <a:fld id="{58FB4751-880F-D840-AAA9-3A15815CC996}" type="slidenum">
              <a:rPr lang="en-GB" smtClean="0"/>
              <a:t>2</a:t>
            </a:fld>
            <a:endParaRPr lang="en-GB" dirty="0"/>
          </a:p>
        </p:txBody>
      </p:sp>
    </p:spTree>
    <p:extLst>
      <p:ext uri="{BB962C8B-B14F-4D97-AF65-F5344CB8AC3E}">
        <p14:creationId xmlns:p14="http://schemas.microsoft.com/office/powerpoint/2010/main" val="133632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878135-3F5C-BB53-0082-122956799B79}"/>
              </a:ext>
              <a:ext uri="{C183D7F6-B498-43B3-948B-1728B52AA6E4}">
                <adec:decorative xmlns:adec="http://schemas.microsoft.com/office/drawing/2017/decorative" val="1"/>
              </a:ext>
            </a:extLst>
          </p:cNvPr>
          <p:cNvSpPr>
            <a:spLocks noGrp="1"/>
          </p:cNvSpPr>
          <p:nvPr>
            <p:ph type="title"/>
          </p:nvPr>
        </p:nvSpPr>
        <p:spPr>
          <a:xfrm>
            <a:off x="1185648" y="650331"/>
            <a:ext cx="4661700" cy="1325563"/>
          </a:xfrm>
        </p:spPr>
        <p:txBody>
          <a:bodyPr rtlCol="0"/>
          <a:lstStyle>
            <a:defPPr>
              <a:defRPr lang="en-GB"/>
            </a:defPPr>
          </a:lstStyle>
          <a:p>
            <a:pPr rtl="0"/>
            <a:r>
              <a:rPr lang="en-GB" b="1" dirty="0"/>
              <a:t>Learning Support</a:t>
            </a:r>
          </a:p>
        </p:txBody>
      </p:sp>
      <p:sp>
        <p:nvSpPr>
          <p:cNvPr id="6" name="TextBox 5">
            <a:extLst>
              <a:ext uri="{FF2B5EF4-FFF2-40B4-BE49-F238E27FC236}">
                <a16:creationId xmlns:a16="http://schemas.microsoft.com/office/drawing/2014/main" id="{1E48DB34-3D09-A5E7-994A-E0D8FB2B61CA}"/>
              </a:ext>
              <a:ext uri="{C183D7F6-B498-43B3-948B-1728B52AA6E4}">
                <adec:decorative xmlns:adec="http://schemas.microsoft.com/office/drawing/2017/decorative" val="1"/>
              </a:ext>
            </a:extLst>
          </p:cNvPr>
          <p:cNvSpPr txBox="1"/>
          <p:nvPr/>
        </p:nvSpPr>
        <p:spPr>
          <a:xfrm>
            <a:off x="535907" y="4226594"/>
            <a:ext cx="4979820" cy="923330"/>
          </a:xfrm>
          <a:prstGeom prst="rect">
            <a:avLst/>
          </a:prstGeom>
          <a:noFill/>
        </p:spPr>
        <p:txBody>
          <a:bodyPr wrap="square" rtlCol="0">
            <a:spAutoFit/>
          </a:bodyPr>
          <a:lstStyle/>
          <a:p>
            <a:r>
              <a:rPr lang="en-GB" b="1" dirty="0">
                <a:solidFill>
                  <a:srgbClr val="000000"/>
                </a:solidFill>
                <a:latin typeface="+mj-lt"/>
              </a:rPr>
              <a:t>There has been 602 students availing of support in 2024/2025.  There were 490 in 2023/2024 year.</a:t>
            </a:r>
          </a:p>
        </p:txBody>
      </p:sp>
      <p:graphicFrame>
        <p:nvGraphicFramePr>
          <p:cNvPr id="2" name="Chart 1">
            <a:extLst>
              <a:ext uri="{FF2B5EF4-FFF2-40B4-BE49-F238E27FC236}">
                <a16:creationId xmlns:a16="http://schemas.microsoft.com/office/drawing/2014/main" id="{FB9E2F54-E562-436A-3AAA-F8472CD1C7D5}"/>
              </a:ext>
            </a:extLst>
          </p:cNvPr>
          <p:cNvGraphicFramePr>
            <a:graphicFrameLocks/>
          </p:cNvGraphicFramePr>
          <p:nvPr>
            <p:extLst>
              <p:ext uri="{D42A27DB-BD31-4B8C-83A1-F6EECF244321}">
                <p14:modId xmlns:p14="http://schemas.microsoft.com/office/powerpoint/2010/main" val="259102208"/>
              </p:ext>
            </p:extLst>
          </p:nvPr>
        </p:nvGraphicFramePr>
        <p:xfrm>
          <a:off x="5424988" y="2373856"/>
          <a:ext cx="5705475" cy="38338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F2903BF9-FD59-60A2-3E87-3A97BF44C25B}"/>
              </a:ext>
            </a:extLst>
          </p:cNvPr>
          <p:cNvGraphicFramePr>
            <a:graphicFrameLocks noGrp="1"/>
          </p:cNvGraphicFramePr>
          <p:nvPr>
            <p:extLst>
              <p:ext uri="{D42A27DB-BD31-4B8C-83A1-F6EECF244321}">
                <p14:modId xmlns:p14="http://schemas.microsoft.com/office/powerpoint/2010/main" val="54602057"/>
              </p:ext>
            </p:extLst>
          </p:nvPr>
        </p:nvGraphicFramePr>
        <p:xfrm>
          <a:off x="600075" y="2616867"/>
          <a:ext cx="4504490" cy="1325562"/>
        </p:xfrm>
        <a:graphic>
          <a:graphicData uri="http://schemas.openxmlformats.org/drawingml/2006/table">
            <a:tbl>
              <a:tblPr>
                <a:tableStyleId>{327F97BB-C833-4FB7-BDE5-3F7075034690}</a:tableStyleId>
              </a:tblPr>
              <a:tblGrid>
                <a:gridCol w="3225108">
                  <a:extLst>
                    <a:ext uri="{9D8B030D-6E8A-4147-A177-3AD203B41FA5}">
                      <a16:colId xmlns:a16="http://schemas.microsoft.com/office/drawing/2014/main" val="1128048018"/>
                    </a:ext>
                  </a:extLst>
                </a:gridCol>
                <a:gridCol w="639691">
                  <a:extLst>
                    <a:ext uri="{9D8B030D-6E8A-4147-A177-3AD203B41FA5}">
                      <a16:colId xmlns:a16="http://schemas.microsoft.com/office/drawing/2014/main" val="1120106279"/>
                    </a:ext>
                  </a:extLst>
                </a:gridCol>
                <a:gridCol w="639691">
                  <a:extLst>
                    <a:ext uri="{9D8B030D-6E8A-4147-A177-3AD203B41FA5}">
                      <a16:colId xmlns:a16="http://schemas.microsoft.com/office/drawing/2014/main" val="3205332248"/>
                    </a:ext>
                  </a:extLst>
                </a:gridCol>
              </a:tblGrid>
              <a:tr h="220927">
                <a:tc>
                  <a:txBody>
                    <a:bodyPr/>
                    <a:lstStyle/>
                    <a:p>
                      <a:pPr algn="ctr" fontAlgn="ctr">
                        <a:buNone/>
                      </a:pPr>
                      <a:r>
                        <a:rPr lang="en-GB" sz="1100" u="none" strike="noStrike">
                          <a:effectLst/>
                        </a:rPr>
                        <a:t> </a:t>
                      </a:r>
                      <a:endParaRPr lang="en-GB" sz="11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buNone/>
                      </a:pPr>
                      <a:r>
                        <a:rPr lang="en-GB" sz="1100" b="1" u="none" strike="noStrike" dirty="0">
                          <a:effectLst/>
                        </a:rPr>
                        <a:t>24/25</a:t>
                      </a:r>
                      <a:endParaRPr lang="en-GB"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buNone/>
                      </a:pPr>
                      <a:r>
                        <a:rPr lang="en-GB" sz="1100" b="1" u="none" strike="noStrike" dirty="0">
                          <a:effectLst/>
                        </a:rPr>
                        <a:t>%</a:t>
                      </a:r>
                      <a:endParaRPr lang="en-GB" sz="1100" b="1"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16816846"/>
                  </a:ext>
                </a:extLst>
              </a:tr>
              <a:tr h="220927">
                <a:tc>
                  <a:txBody>
                    <a:bodyPr/>
                    <a:lstStyle/>
                    <a:p>
                      <a:pPr algn="l" fontAlgn="t">
                        <a:buNone/>
                      </a:pPr>
                      <a:r>
                        <a:rPr lang="en-GB" sz="1100" b="1" u="none" strike="noStrike" dirty="0">
                          <a:effectLst/>
                        </a:rPr>
                        <a:t>Engineering, Construction &amp; Sustainability</a:t>
                      </a:r>
                      <a:endParaRPr lang="en-GB" sz="1100" b="1" i="0" u="none" strike="noStrike" dirty="0">
                        <a:solidFill>
                          <a:srgbClr val="000000"/>
                        </a:solidFill>
                        <a:effectLst/>
                        <a:latin typeface="Arial" panose="020B0604020202020204" pitchFamily="34" charset="0"/>
                      </a:endParaRPr>
                    </a:p>
                  </a:txBody>
                  <a:tcPr marL="9525" marR="9525" marT="9525" marB="0"/>
                </a:tc>
                <a:tc>
                  <a:txBody>
                    <a:bodyPr/>
                    <a:lstStyle/>
                    <a:p>
                      <a:pPr algn="ctr" fontAlgn="ctr">
                        <a:buNone/>
                      </a:pPr>
                      <a:r>
                        <a:rPr lang="en-GB" sz="1100" b="1" u="none" strike="noStrike">
                          <a:effectLst/>
                        </a:rPr>
                        <a:t>73</a:t>
                      </a:r>
                      <a:endParaRPr lang="en-GB"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buNone/>
                      </a:pPr>
                      <a:r>
                        <a:rPr lang="en-GB" sz="1100" b="1" u="none" strike="noStrike">
                          <a:effectLst/>
                        </a:rPr>
                        <a:t>12</a:t>
                      </a:r>
                      <a:endParaRPr lang="en-GB" sz="1100" b="1"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387909240"/>
                  </a:ext>
                </a:extLst>
              </a:tr>
              <a:tr h="220927">
                <a:tc>
                  <a:txBody>
                    <a:bodyPr/>
                    <a:lstStyle/>
                    <a:p>
                      <a:pPr algn="l" fontAlgn="t">
                        <a:buNone/>
                      </a:pPr>
                      <a:r>
                        <a:rPr lang="en-GB" sz="1100" b="1" u="none" strike="noStrike" dirty="0">
                          <a:effectLst/>
                        </a:rPr>
                        <a:t>Business, Media &amp; Technology</a:t>
                      </a:r>
                      <a:endParaRPr lang="en-GB" sz="1100" b="1" i="0" u="none" strike="noStrike" dirty="0">
                        <a:solidFill>
                          <a:srgbClr val="000000"/>
                        </a:solidFill>
                        <a:effectLst/>
                        <a:latin typeface="Arial" panose="020B0604020202020204" pitchFamily="34" charset="0"/>
                      </a:endParaRPr>
                    </a:p>
                  </a:txBody>
                  <a:tcPr marL="9525" marR="9525" marT="9525" marB="0"/>
                </a:tc>
                <a:tc>
                  <a:txBody>
                    <a:bodyPr/>
                    <a:lstStyle/>
                    <a:p>
                      <a:pPr algn="ctr" fontAlgn="ctr">
                        <a:buNone/>
                      </a:pPr>
                      <a:r>
                        <a:rPr lang="en-GB" sz="1100" b="1" u="none" strike="noStrike">
                          <a:effectLst/>
                        </a:rPr>
                        <a:t>131</a:t>
                      </a:r>
                      <a:endParaRPr lang="en-GB"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buNone/>
                      </a:pPr>
                      <a:r>
                        <a:rPr lang="en-GB" sz="1100" b="1" u="none" strike="noStrike">
                          <a:effectLst/>
                        </a:rPr>
                        <a:t>22</a:t>
                      </a:r>
                      <a:endParaRPr lang="en-GB" sz="1100" b="1"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22837405"/>
                  </a:ext>
                </a:extLst>
              </a:tr>
              <a:tr h="220927">
                <a:tc>
                  <a:txBody>
                    <a:bodyPr/>
                    <a:lstStyle/>
                    <a:p>
                      <a:pPr algn="l" fontAlgn="t">
                        <a:buNone/>
                      </a:pPr>
                      <a:r>
                        <a:rPr lang="en-GB" sz="1100" b="1" u="none" strike="noStrike" dirty="0">
                          <a:effectLst/>
                        </a:rPr>
                        <a:t>Life and Healthcare Sciences</a:t>
                      </a:r>
                      <a:endParaRPr lang="en-GB" sz="1100" b="1" i="0" u="none" strike="noStrike" dirty="0">
                        <a:solidFill>
                          <a:srgbClr val="000000"/>
                        </a:solidFill>
                        <a:effectLst/>
                        <a:latin typeface="Arial" panose="020B0604020202020204" pitchFamily="34" charset="0"/>
                      </a:endParaRPr>
                    </a:p>
                  </a:txBody>
                  <a:tcPr marL="9525" marR="9525" marT="9525" marB="0"/>
                </a:tc>
                <a:tc>
                  <a:txBody>
                    <a:bodyPr/>
                    <a:lstStyle/>
                    <a:p>
                      <a:pPr algn="ctr" fontAlgn="ctr">
                        <a:buNone/>
                      </a:pPr>
                      <a:r>
                        <a:rPr lang="en-GB" sz="1100" b="1" u="none" strike="noStrike">
                          <a:effectLst/>
                        </a:rPr>
                        <a:t>213</a:t>
                      </a:r>
                      <a:endParaRPr lang="en-GB"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buNone/>
                      </a:pPr>
                      <a:r>
                        <a:rPr lang="en-GB" sz="1100" b="1" u="none" strike="noStrike">
                          <a:effectLst/>
                        </a:rPr>
                        <a:t>35</a:t>
                      </a:r>
                      <a:endParaRPr lang="en-GB" sz="1100" b="1"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54593879"/>
                  </a:ext>
                </a:extLst>
              </a:tr>
              <a:tr h="220927">
                <a:tc>
                  <a:txBody>
                    <a:bodyPr/>
                    <a:lstStyle/>
                    <a:p>
                      <a:pPr algn="l" fontAlgn="t">
                        <a:buNone/>
                      </a:pPr>
                      <a:r>
                        <a:rPr lang="en-GB" sz="1100" b="1" u="none" strike="noStrike" dirty="0">
                          <a:effectLst/>
                        </a:rPr>
                        <a:t>Creative, Performing Arts and Therapies</a:t>
                      </a:r>
                      <a:endParaRPr lang="en-GB" sz="1100" b="1" i="0" u="none" strike="noStrike" dirty="0">
                        <a:solidFill>
                          <a:srgbClr val="000000"/>
                        </a:solidFill>
                        <a:effectLst/>
                        <a:latin typeface="Arial" panose="020B0604020202020204" pitchFamily="34" charset="0"/>
                      </a:endParaRPr>
                    </a:p>
                  </a:txBody>
                  <a:tcPr marL="9525" marR="9525" marT="9525" marB="0"/>
                </a:tc>
                <a:tc>
                  <a:txBody>
                    <a:bodyPr/>
                    <a:lstStyle/>
                    <a:p>
                      <a:pPr algn="ctr" fontAlgn="ctr">
                        <a:buNone/>
                      </a:pPr>
                      <a:r>
                        <a:rPr lang="en-GB" sz="1100" b="1" u="none" strike="noStrike">
                          <a:effectLst/>
                        </a:rPr>
                        <a:t>185</a:t>
                      </a:r>
                      <a:endParaRPr lang="en-GB"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buNone/>
                      </a:pPr>
                      <a:r>
                        <a:rPr lang="en-GB" sz="1100" b="1" u="none" strike="noStrike">
                          <a:effectLst/>
                        </a:rPr>
                        <a:t>31</a:t>
                      </a:r>
                      <a:endParaRPr lang="en-GB" sz="1100" b="1"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98403445"/>
                  </a:ext>
                </a:extLst>
              </a:tr>
              <a:tr h="220927">
                <a:tc>
                  <a:txBody>
                    <a:bodyPr/>
                    <a:lstStyle/>
                    <a:p>
                      <a:pPr algn="l" fontAlgn="t">
                        <a:buNone/>
                      </a:pPr>
                      <a:r>
                        <a:rPr lang="en-GB" sz="1100" b="1" u="none" strike="noStrike" dirty="0">
                          <a:effectLst/>
                        </a:rPr>
                        <a:t>Total</a:t>
                      </a:r>
                      <a:endParaRPr lang="en-GB" sz="1100" b="1" i="0" u="none" strike="noStrike" dirty="0">
                        <a:solidFill>
                          <a:srgbClr val="000000"/>
                        </a:solidFill>
                        <a:effectLst/>
                        <a:latin typeface="Arial" panose="020B0604020202020204" pitchFamily="34" charset="0"/>
                      </a:endParaRPr>
                    </a:p>
                  </a:txBody>
                  <a:tcPr marL="9525" marR="9525" marT="9525" marB="0"/>
                </a:tc>
                <a:tc>
                  <a:txBody>
                    <a:bodyPr/>
                    <a:lstStyle/>
                    <a:p>
                      <a:pPr algn="ctr" fontAlgn="ctr">
                        <a:buNone/>
                      </a:pPr>
                      <a:r>
                        <a:rPr lang="en-GB" sz="1100" b="1" u="none" strike="noStrike" dirty="0">
                          <a:effectLst/>
                        </a:rPr>
                        <a:t>602</a:t>
                      </a:r>
                      <a:endParaRPr lang="en-GB"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buNone/>
                      </a:pPr>
                      <a:r>
                        <a:rPr lang="en-GB" sz="1100" b="1" u="none" strike="noStrike" dirty="0">
                          <a:effectLst/>
                        </a:rPr>
                        <a:t>100</a:t>
                      </a:r>
                      <a:endParaRPr lang="en-GB" sz="1100" b="1"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75437958"/>
                  </a:ext>
                </a:extLst>
              </a:tr>
            </a:tbl>
          </a:graphicData>
        </a:graphic>
      </p:graphicFrame>
    </p:spTree>
    <p:extLst>
      <p:ext uri="{BB962C8B-B14F-4D97-AF65-F5344CB8AC3E}">
        <p14:creationId xmlns:p14="http://schemas.microsoft.com/office/powerpoint/2010/main" val="347413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70BA96D9-2E56-3DBD-6315-048A1B2800FB}"/>
              </a:ext>
              <a:ext uri="{C183D7F6-B498-43B3-948B-1728B52AA6E4}">
                <adec:decorative xmlns:adec="http://schemas.microsoft.com/office/drawing/2017/decorative" val="1"/>
              </a:ext>
            </a:extLst>
          </p:cNvPr>
          <p:cNvSpPr>
            <a:spLocks noGrp="1"/>
          </p:cNvSpPr>
          <p:nvPr>
            <p:ph type="title"/>
          </p:nvPr>
        </p:nvSpPr>
        <p:spPr>
          <a:xfrm>
            <a:off x="552007" y="583772"/>
            <a:ext cx="3193825" cy="676656"/>
          </a:xfrm>
        </p:spPr>
        <p:txBody>
          <a:bodyPr rtlCol="0">
            <a:normAutofit fontScale="90000"/>
          </a:bodyPr>
          <a:lstStyle>
            <a:defPPr>
              <a:defRPr lang="en-GB"/>
            </a:defPPr>
          </a:lstStyle>
          <a:p>
            <a:pPr rtl="0"/>
            <a:r>
              <a:rPr lang="en-GB" sz="6000" b="1" dirty="0"/>
              <a:t>Gender</a:t>
            </a:r>
          </a:p>
        </p:txBody>
      </p:sp>
      <p:graphicFrame>
        <p:nvGraphicFramePr>
          <p:cNvPr id="2" name="Table 1">
            <a:extLst>
              <a:ext uri="{FF2B5EF4-FFF2-40B4-BE49-F238E27FC236}">
                <a16:creationId xmlns:a16="http://schemas.microsoft.com/office/drawing/2014/main" id="{99A93F96-42FE-BB42-96B8-58B597A4551A}"/>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763664182"/>
              </p:ext>
            </p:extLst>
          </p:nvPr>
        </p:nvGraphicFramePr>
        <p:xfrm>
          <a:off x="1176086" y="2368096"/>
          <a:ext cx="2569746" cy="2067544"/>
        </p:xfrm>
        <a:graphic>
          <a:graphicData uri="http://schemas.openxmlformats.org/drawingml/2006/table">
            <a:tbl>
              <a:tblPr firstRow="1" firstCol="1" bandRow="1">
                <a:tableStyleId>{93296810-A885-4BE3-A3E7-6D5BEEA58F35}</a:tableStyleId>
              </a:tblPr>
              <a:tblGrid>
                <a:gridCol w="856582">
                  <a:extLst>
                    <a:ext uri="{9D8B030D-6E8A-4147-A177-3AD203B41FA5}">
                      <a16:colId xmlns:a16="http://schemas.microsoft.com/office/drawing/2014/main" val="2668421490"/>
                    </a:ext>
                  </a:extLst>
                </a:gridCol>
                <a:gridCol w="856582">
                  <a:extLst>
                    <a:ext uri="{9D8B030D-6E8A-4147-A177-3AD203B41FA5}">
                      <a16:colId xmlns:a16="http://schemas.microsoft.com/office/drawing/2014/main" val="4157895945"/>
                    </a:ext>
                  </a:extLst>
                </a:gridCol>
                <a:gridCol w="856582">
                  <a:extLst>
                    <a:ext uri="{9D8B030D-6E8A-4147-A177-3AD203B41FA5}">
                      <a16:colId xmlns:a16="http://schemas.microsoft.com/office/drawing/2014/main" val="977840829"/>
                    </a:ext>
                  </a:extLst>
                </a:gridCol>
              </a:tblGrid>
              <a:tr h="516886">
                <a:tc>
                  <a:txBody>
                    <a:bodyPr/>
                    <a:lstStyle/>
                    <a:p>
                      <a:pPr>
                        <a:lnSpc>
                          <a:spcPct val="107000"/>
                        </a:lnSpc>
                        <a:spcAft>
                          <a:spcPts val="800"/>
                        </a:spcAft>
                      </a:pPr>
                      <a:r>
                        <a:rPr lang="en-GB" sz="1100" kern="100" dirty="0">
                          <a:effectLst/>
                        </a:rPr>
                        <a:t>%</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3598379"/>
                  </a:ext>
                </a:extLst>
              </a:tr>
              <a:tr h="516886">
                <a:tc>
                  <a:txBody>
                    <a:bodyPr/>
                    <a:lstStyle/>
                    <a:p>
                      <a:pPr>
                        <a:lnSpc>
                          <a:spcPct val="107000"/>
                        </a:lnSpc>
                        <a:spcAft>
                          <a:spcPts val="800"/>
                        </a:spcAft>
                      </a:pPr>
                      <a:r>
                        <a:rPr lang="en-GB" sz="1100" kern="100">
                          <a:effectLst/>
                        </a:rPr>
                        <a:t>Female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48.8%</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48.5%</a:t>
                      </a:r>
                      <a:endParaRPr lang="en-GB" sz="1100" b="1" kern="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2803070"/>
                  </a:ext>
                </a:extLst>
              </a:tr>
              <a:tr h="516886">
                <a:tc>
                  <a:txBody>
                    <a:bodyPr/>
                    <a:lstStyle/>
                    <a:p>
                      <a:pPr>
                        <a:lnSpc>
                          <a:spcPct val="107000"/>
                        </a:lnSpc>
                        <a:spcAft>
                          <a:spcPts val="800"/>
                        </a:spcAft>
                      </a:pPr>
                      <a:r>
                        <a:rPr lang="en-GB" sz="1100" kern="100">
                          <a:effectLst/>
                        </a:rPr>
                        <a:t>Male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50.7%</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51.2%</a:t>
                      </a:r>
                      <a:endParaRPr lang="en-GB" sz="1100" b="1" kern="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0298004"/>
                  </a:ext>
                </a:extLst>
              </a:tr>
              <a:tr h="516886">
                <a:tc>
                  <a:txBody>
                    <a:bodyPr/>
                    <a:lstStyle/>
                    <a:p>
                      <a:pPr>
                        <a:lnSpc>
                          <a:spcPct val="107000"/>
                        </a:lnSpc>
                        <a:spcAft>
                          <a:spcPts val="800"/>
                        </a:spcAft>
                      </a:pPr>
                      <a:r>
                        <a:rPr lang="en-GB" sz="1100" kern="100">
                          <a:effectLst/>
                        </a:rPr>
                        <a:t>Other</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0.5%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0.3%</a:t>
                      </a:r>
                      <a:endParaRPr lang="en-GB" sz="1100" b="1" kern="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9120368"/>
                  </a:ext>
                </a:extLst>
              </a:tr>
            </a:tbl>
          </a:graphicData>
        </a:graphic>
      </p:graphicFrame>
      <p:sp>
        <p:nvSpPr>
          <p:cNvPr id="3" name="TextBox 2">
            <a:extLst>
              <a:ext uri="{FF2B5EF4-FFF2-40B4-BE49-F238E27FC236}">
                <a16:creationId xmlns:a16="http://schemas.microsoft.com/office/drawing/2014/main" id="{DA679347-496E-5696-C293-1F7863B0FF8A}"/>
              </a:ext>
              <a:ext uri="{C183D7F6-B498-43B3-948B-1728B52AA6E4}">
                <adec:decorative xmlns:adec="http://schemas.microsoft.com/office/drawing/2017/decorative" val="1"/>
              </a:ext>
            </a:extLst>
          </p:cNvPr>
          <p:cNvSpPr txBox="1"/>
          <p:nvPr/>
        </p:nvSpPr>
        <p:spPr>
          <a:xfrm>
            <a:off x="895350" y="4752975"/>
            <a:ext cx="4979820" cy="1477328"/>
          </a:xfrm>
          <a:prstGeom prst="rect">
            <a:avLst/>
          </a:prstGeom>
          <a:noFill/>
        </p:spPr>
        <p:txBody>
          <a:bodyPr wrap="square" rtlCol="0">
            <a:spAutoFit/>
          </a:bodyPr>
          <a:lstStyle/>
          <a:p>
            <a:r>
              <a:rPr lang="en-GB" b="1" dirty="0">
                <a:solidFill>
                  <a:schemeClr val="bg1"/>
                </a:solidFill>
                <a:latin typeface="+mj-lt"/>
              </a:rPr>
              <a:t>There has been a slight reduction in female enrolments, ie, 48.8% in 2024 to 48.5% in 2025.  There has been a slight increase in male enrolments, ie, 50.7% in 2024 to 51.2% in 2025.</a:t>
            </a:r>
          </a:p>
        </p:txBody>
      </p:sp>
      <p:graphicFrame>
        <p:nvGraphicFramePr>
          <p:cNvPr id="4" name="Chart 3">
            <a:extLst>
              <a:ext uri="{FF2B5EF4-FFF2-40B4-BE49-F238E27FC236}">
                <a16:creationId xmlns:a16="http://schemas.microsoft.com/office/drawing/2014/main" id="{9EA09DBE-47D1-83DA-E0B3-08699ACC7BF0}"/>
              </a:ext>
            </a:extLst>
          </p:cNvPr>
          <p:cNvGraphicFramePr>
            <a:graphicFrameLocks/>
          </p:cNvGraphicFramePr>
          <p:nvPr>
            <p:extLst>
              <p:ext uri="{D42A27DB-BD31-4B8C-83A1-F6EECF244321}">
                <p14:modId xmlns:p14="http://schemas.microsoft.com/office/powerpoint/2010/main" val="689603682"/>
              </p:ext>
            </p:extLst>
          </p:nvPr>
        </p:nvGraphicFramePr>
        <p:xfrm>
          <a:off x="5799221" y="1171074"/>
          <a:ext cx="5497429" cy="38902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35077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7D1CF"/>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 uri="{C183D7F6-B498-43B3-948B-1728B52AA6E4}">
                <adec:decorative xmlns:adec="http://schemas.microsoft.com/office/drawing/2017/decorative" val="1"/>
              </a:ext>
            </a:extLst>
          </p:cNvPr>
          <p:cNvSpPr>
            <a:spLocks noGrp="1"/>
          </p:cNvSpPr>
          <p:nvPr>
            <p:ph type="title"/>
          </p:nvPr>
        </p:nvSpPr>
        <p:spPr>
          <a:xfrm>
            <a:off x="934554" y="1082842"/>
            <a:ext cx="3535680" cy="1122246"/>
          </a:xfrm>
        </p:spPr>
        <p:txBody>
          <a:bodyPr rtlCol="0"/>
          <a:lstStyle>
            <a:defPPr>
              <a:defRPr lang="en-GB"/>
            </a:defPPr>
          </a:lstStyle>
          <a:p>
            <a:pPr rtl="0"/>
            <a:r>
              <a:rPr lang="en-GB" sz="5400" b="1" dirty="0"/>
              <a:t>Campus</a:t>
            </a:r>
          </a:p>
        </p:txBody>
      </p:sp>
      <p:graphicFrame>
        <p:nvGraphicFramePr>
          <p:cNvPr id="8" name="Table 7">
            <a:extLst>
              <a:ext uri="{FF2B5EF4-FFF2-40B4-BE49-F238E27FC236}">
                <a16:creationId xmlns:a16="http://schemas.microsoft.com/office/drawing/2014/main" id="{69757DEE-745D-F9A7-0EF3-90461B87372D}"/>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403699866"/>
              </p:ext>
            </p:extLst>
          </p:nvPr>
        </p:nvGraphicFramePr>
        <p:xfrm>
          <a:off x="1028500" y="2309718"/>
          <a:ext cx="3784131" cy="2786325"/>
        </p:xfrm>
        <a:graphic>
          <a:graphicData uri="http://schemas.openxmlformats.org/drawingml/2006/table">
            <a:tbl>
              <a:tblPr firstRow="1" firstCol="1" bandRow="1">
                <a:tableStyleId>{91EBBBCC-DAD2-459C-BE2E-F6DE35CF9A28}</a:tableStyleId>
              </a:tblPr>
              <a:tblGrid>
                <a:gridCol w="1802932">
                  <a:extLst>
                    <a:ext uri="{9D8B030D-6E8A-4147-A177-3AD203B41FA5}">
                      <a16:colId xmlns:a16="http://schemas.microsoft.com/office/drawing/2014/main" val="4020046822"/>
                    </a:ext>
                  </a:extLst>
                </a:gridCol>
                <a:gridCol w="986589">
                  <a:extLst>
                    <a:ext uri="{9D8B030D-6E8A-4147-A177-3AD203B41FA5}">
                      <a16:colId xmlns:a16="http://schemas.microsoft.com/office/drawing/2014/main" val="1908971665"/>
                    </a:ext>
                  </a:extLst>
                </a:gridCol>
                <a:gridCol w="994610">
                  <a:extLst>
                    <a:ext uri="{9D8B030D-6E8A-4147-A177-3AD203B41FA5}">
                      <a16:colId xmlns:a16="http://schemas.microsoft.com/office/drawing/2014/main" val="396892414"/>
                    </a:ext>
                  </a:extLst>
                </a:gridCol>
              </a:tblGrid>
              <a:tr h="557265">
                <a:tc>
                  <a:txBody>
                    <a:bodyPr/>
                    <a:lstStyle/>
                    <a:p>
                      <a:pPr>
                        <a:lnSpc>
                          <a:spcPct val="107000"/>
                        </a:lnSpc>
                        <a:spcAft>
                          <a:spcPts val="800"/>
                        </a:spcAft>
                      </a:pPr>
                      <a:r>
                        <a:rPr lang="en-GB" sz="1100" kern="100">
                          <a:effectLst/>
                        </a:rPr>
                        <a: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kern="100" dirty="0">
                          <a:effectLst/>
                        </a:rPr>
                        <a:t>2023/2024</a:t>
                      </a: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0685453"/>
                  </a:ext>
                </a:extLst>
              </a:tr>
              <a:tr h="557265">
                <a:tc>
                  <a:txBody>
                    <a:bodyPr/>
                    <a:lstStyle/>
                    <a:p>
                      <a:pPr>
                        <a:lnSpc>
                          <a:spcPct val="100000"/>
                        </a:lnSpc>
                        <a:spcAft>
                          <a:spcPts val="0"/>
                        </a:spcAft>
                      </a:pPr>
                      <a:r>
                        <a:rPr lang="en-GB" sz="1100" kern="100" dirty="0">
                          <a:effectLst/>
                        </a:rPr>
                        <a:t>Derry~Londonderry (including Springtown)</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GB" sz="1100" b="1" kern="100" dirty="0">
                          <a:solidFill>
                            <a:schemeClr val="tx1"/>
                          </a:solidFill>
                          <a:effectLst/>
                        </a:rPr>
                        <a:t>68%</a:t>
                      </a:r>
                      <a:endParaRPr lang="en-GB" sz="1100" b="1" kern="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fontAlgn="t">
                        <a:buNone/>
                      </a:pPr>
                      <a:r>
                        <a:rPr lang="en-GB" sz="1100" b="1" u="none" strike="noStrike" dirty="0">
                          <a:solidFill>
                            <a:srgbClr val="000000"/>
                          </a:solidFill>
                          <a:effectLst/>
                        </a:rPr>
                        <a:t>71%</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29834326"/>
                  </a:ext>
                </a:extLst>
              </a:tr>
              <a:tr h="557265">
                <a:tc>
                  <a:txBody>
                    <a:bodyPr/>
                    <a:lstStyle/>
                    <a:p>
                      <a:pPr>
                        <a:lnSpc>
                          <a:spcPct val="100000"/>
                        </a:lnSpc>
                        <a:spcAft>
                          <a:spcPts val="0"/>
                        </a:spcAft>
                      </a:pPr>
                      <a:r>
                        <a:rPr lang="en-GB" sz="1100" kern="100" dirty="0">
                          <a:effectLst/>
                        </a:rPr>
                        <a:t>Limavady (including Greystone)</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GB" sz="1100" b="1" kern="100" dirty="0">
                          <a:solidFill>
                            <a:schemeClr val="tx1"/>
                          </a:solidFill>
                          <a:effectLst/>
                        </a:rPr>
                        <a:t>25%</a:t>
                      </a:r>
                      <a:endParaRPr lang="en-GB" sz="1100" b="1" kern="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fontAlgn="t">
                        <a:buNone/>
                      </a:pPr>
                      <a:r>
                        <a:rPr lang="en-GB" sz="1100" b="1" u="none" strike="noStrike" dirty="0">
                          <a:solidFill>
                            <a:srgbClr val="000000"/>
                          </a:solidFill>
                          <a:effectLst/>
                        </a:rPr>
                        <a:t>23%</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2758832904"/>
                  </a:ext>
                </a:extLst>
              </a:tr>
              <a:tr h="557265">
                <a:tc>
                  <a:txBody>
                    <a:bodyPr/>
                    <a:lstStyle/>
                    <a:p>
                      <a:pPr>
                        <a:lnSpc>
                          <a:spcPct val="100000"/>
                        </a:lnSpc>
                        <a:spcAft>
                          <a:spcPts val="0"/>
                        </a:spcAft>
                      </a:pPr>
                      <a:r>
                        <a:rPr lang="en-GB" sz="1100" kern="100" dirty="0">
                          <a:effectLst/>
                        </a:rPr>
                        <a:t>Strabane</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GB" sz="1100" b="1" kern="100" dirty="0">
                          <a:solidFill>
                            <a:schemeClr val="tx1"/>
                          </a:solidFill>
                          <a:effectLst/>
                        </a:rPr>
                        <a:t>6%</a:t>
                      </a:r>
                      <a:endParaRPr lang="en-GB" sz="1100" b="1" kern="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fontAlgn="t">
                        <a:buNone/>
                      </a:pPr>
                      <a:r>
                        <a:rPr lang="en-GB" sz="1100" b="1" u="none" strike="noStrike" dirty="0">
                          <a:solidFill>
                            <a:srgbClr val="000000"/>
                          </a:solidFill>
                          <a:effectLst/>
                        </a:rPr>
                        <a:t>6%</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1611379760"/>
                  </a:ext>
                </a:extLst>
              </a:tr>
              <a:tr h="557265">
                <a:tc>
                  <a:txBody>
                    <a:bodyPr/>
                    <a:lstStyle/>
                    <a:p>
                      <a:pPr>
                        <a:lnSpc>
                          <a:spcPct val="100000"/>
                        </a:lnSpc>
                        <a:spcAft>
                          <a:spcPts val="0"/>
                        </a:spcAft>
                      </a:pPr>
                      <a:r>
                        <a:rPr lang="en-GB" sz="1100" kern="100" dirty="0">
                          <a:effectLst/>
                        </a:rPr>
                        <a:t>Outreach</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en-GB" sz="1100" b="1" kern="100" dirty="0">
                          <a:solidFill>
                            <a:schemeClr val="tx1"/>
                          </a:solidFill>
                          <a:effectLst/>
                        </a:rPr>
                        <a:t>1%</a:t>
                      </a:r>
                      <a:endParaRPr lang="en-GB" sz="1100" b="1" kern="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fontAlgn="t">
                        <a:buNone/>
                      </a:pPr>
                      <a:r>
                        <a:rPr lang="en-GB" sz="1100" b="1" u="none" strike="noStrike" dirty="0">
                          <a:solidFill>
                            <a:srgbClr val="000000"/>
                          </a:solidFill>
                          <a:effectLst/>
                        </a:rPr>
                        <a:t>-</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2312064331"/>
                  </a:ext>
                </a:extLst>
              </a:tr>
            </a:tbl>
          </a:graphicData>
        </a:graphic>
      </p:graphicFrame>
      <p:sp>
        <p:nvSpPr>
          <p:cNvPr id="4" name="TextBox 3">
            <a:extLst>
              <a:ext uri="{FF2B5EF4-FFF2-40B4-BE49-F238E27FC236}">
                <a16:creationId xmlns:a16="http://schemas.microsoft.com/office/drawing/2014/main" id="{C0ECCA0C-81DE-921A-682E-132065710697}"/>
              </a:ext>
              <a:ext uri="{C183D7F6-B498-43B3-948B-1728B52AA6E4}">
                <adec:decorative xmlns:adec="http://schemas.microsoft.com/office/drawing/2017/decorative" val="1"/>
              </a:ext>
            </a:extLst>
          </p:cNvPr>
          <p:cNvSpPr txBox="1"/>
          <p:nvPr/>
        </p:nvSpPr>
        <p:spPr>
          <a:xfrm>
            <a:off x="498557" y="5096043"/>
            <a:ext cx="6880809" cy="923330"/>
          </a:xfrm>
          <a:prstGeom prst="rect">
            <a:avLst/>
          </a:prstGeom>
          <a:noFill/>
        </p:spPr>
        <p:txBody>
          <a:bodyPr wrap="square" rtlCol="0">
            <a:spAutoFit/>
          </a:bodyPr>
          <a:lstStyle/>
          <a:p>
            <a:r>
              <a:rPr lang="en-GB" b="1" dirty="0">
                <a:solidFill>
                  <a:schemeClr val="bg1"/>
                </a:solidFill>
                <a:latin typeface="+mj-lt"/>
              </a:rPr>
              <a:t>Enrolments at the Derry~Londonderry campus has increased from 68% in 2024 to 71% in 2025.  However there has been a reduction in enrolments in Limavady from 25% to 23%</a:t>
            </a:r>
          </a:p>
        </p:txBody>
      </p:sp>
      <p:graphicFrame>
        <p:nvGraphicFramePr>
          <p:cNvPr id="2" name="Chart 1">
            <a:extLst>
              <a:ext uri="{FF2B5EF4-FFF2-40B4-BE49-F238E27FC236}">
                <a16:creationId xmlns:a16="http://schemas.microsoft.com/office/drawing/2014/main" id="{F02B65BF-FBB5-7928-9039-020D63DACC7C}"/>
              </a:ext>
            </a:extLst>
          </p:cNvPr>
          <p:cNvGraphicFramePr>
            <a:graphicFrameLocks/>
          </p:cNvGraphicFramePr>
          <p:nvPr>
            <p:extLst>
              <p:ext uri="{D42A27DB-BD31-4B8C-83A1-F6EECF244321}">
                <p14:modId xmlns:p14="http://schemas.microsoft.com/office/powerpoint/2010/main" val="3195350438"/>
              </p:ext>
            </p:extLst>
          </p:nvPr>
        </p:nvGraphicFramePr>
        <p:xfrm>
          <a:off x="6184231" y="1731217"/>
          <a:ext cx="5285873" cy="37177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0000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6AAE2E6-6B06-85E6-467B-B3AA3B0D3A87}"/>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852083781"/>
              </p:ext>
            </p:extLst>
          </p:nvPr>
        </p:nvGraphicFramePr>
        <p:xfrm>
          <a:off x="666624" y="1430848"/>
          <a:ext cx="3469030" cy="2642810"/>
        </p:xfrm>
        <a:graphic>
          <a:graphicData uri="http://schemas.openxmlformats.org/drawingml/2006/table">
            <a:tbl>
              <a:tblPr firstRow="1" firstCol="1" bandRow="1">
                <a:tableStyleId>{93296810-A885-4BE3-A3E7-6D5BEEA58F35}</a:tableStyleId>
              </a:tblPr>
              <a:tblGrid>
                <a:gridCol w="1327306">
                  <a:extLst>
                    <a:ext uri="{9D8B030D-6E8A-4147-A177-3AD203B41FA5}">
                      <a16:colId xmlns:a16="http://schemas.microsoft.com/office/drawing/2014/main" val="8507655"/>
                    </a:ext>
                  </a:extLst>
                </a:gridCol>
                <a:gridCol w="1070862">
                  <a:extLst>
                    <a:ext uri="{9D8B030D-6E8A-4147-A177-3AD203B41FA5}">
                      <a16:colId xmlns:a16="http://schemas.microsoft.com/office/drawing/2014/main" val="1001027541"/>
                    </a:ext>
                  </a:extLst>
                </a:gridCol>
                <a:gridCol w="1070862">
                  <a:extLst>
                    <a:ext uri="{9D8B030D-6E8A-4147-A177-3AD203B41FA5}">
                      <a16:colId xmlns:a16="http://schemas.microsoft.com/office/drawing/2014/main" val="1775996846"/>
                    </a:ext>
                  </a:extLst>
                </a:gridCol>
              </a:tblGrid>
              <a:tr h="365062">
                <a:tc>
                  <a:txBody>
                    <a:bodyPr/>
                    <a:lstStyle/>
                    <a:p>
                      <a:pPr>
                        <a:lnSpc>
                          <a:spcPct val="107000"/>
                        </a:lnSpc>
                        <a:spcAft>
                          <a:spcPts val="800"/>
                        </a:spcAft>
                      </a:pPr>
                      <a:r>
                        <a:rPr lang="en-GB" sz="1100" kern="100" dirty="0">
                          <a:effectLst/>
                        </a:rPr>
                        <a:t>%</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b="1" kern="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6589587"/>
                  </a:ext>
                </a:extLst>
              </a:tr>
              <a:tr h="365062">
                <a:tc>
                  <a:txBody>
                    <a:bodyPr/>
                    <a:lstStyle/>
                    <a:p>
                      <a:pPr>
                        <a:lnSpc>
                          <a:spcPct val="107000"/>
                        </a:lnSpc>
                        <a:spcAft>
                          <a:spcPts val="800"/>
                        </a:spcAft>
                      </a:pPr>
                      <a:r>
                        <a:rPr lang="en-GB" sz="1100" kern="100">
                          <a:effectLst/>
                        </a:rPr>
                        <a:t>18 and under</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35.5%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en-GB" sz="1100" b="1" u="none" strike="noStrike" dirty="0">
                          <a:solidFill>
                            <a:srgbClr val="000000"/>
                          </a:solidFill>
                          <a:effectLst/>
                        </a:rPr>
                        <a:t>42.0%</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4203722355"/>
                  </a:ext>
                </a:extLst>
              </a:tr>
              <a:tr h="365062">
                <a:tc>
                  <a:txBody>
                    <a:bodyPr/>
                    <a:lstStyle/>
                    <a:p>
                      <a:pPr>
                        <a:lnSpc>
                          <a:spcPct val="107000"/>
                        </a:lnSpc>
                        <a:spcAft>
                          <a:spcPts val="800"/>
                        </a:spcAft>
                      </a:pPr>
                      <a:r>
                        <a:rPr lang="en-GB" sz="1100" kern="100">
                          <a:effectLst/>
                        </a:rPr>
                        <a:t>19 to 30</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27.5%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en-GB" sz="1100" b="1" u="none" strike="noStrike" dirty="0">
                          <a:solidFill>
                            <a:srgbClr val="000000"/>
                          </a:solidFill>
                          <a:effectLst/>
                        </a:rPr>
                        <a:t>25.8%</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2792648855"/>
                  </a:ext>
                </a:extLst>
              </a:tr>
              <a:tr h="365062">
                <a:tc>
                  <a:txBody>
                    <a:bodyPr/>
                    <a:lstStyle/>
                    <a:p>
                      <a:pPr>
                        <a:lnSpc>
                          <a:spcPct val="107000"/>
                        </a:lnSpc>
                        <a:spcAft>
                          <a:spcPts val="800"/>
                        </a:spcAft>
                      </a:pPr>
                      <a:r>
                        <a:rPr lang="en-GB" sz="1100" kern="100">
                          <a:effectLst/>
                        </a:rPr>
                        <a:t>31 to 40</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14.9%</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en-GB" sz="1100" b="1" u="none" strike="noStrike" dirty="0">
                          <a:solidFill>
                            <a:srgbClr val="000000"/>
                          </a:solidFill>
                          <a:effectLst/>
                        </a:rPr>
                        <a:t>12.2%</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1173489066"/>
                  </a:ext>
                </a:extLst>
              </a:tr>
              <a:tr h="365062">
                <a:tc>
                  <a:txBody>
                    <a:bodyPr/>
                    <a:lstStyle/>
                    <a:p>
                      <a:pPr>
                        <a:lnSpc>
                          <a:spcPct val="107000"/>
                        </a:lnSpc>
                        <a:spcAft>
                          <a:spcPts val="800"/>
                        </a:spcAft>
                      </a:pPr>
                      <a:r>
                        <a:rPr lang="en-GB" sz="1100" kern="100">
                          <a:effectLst/>
                        </a:rPr>
                        <a:t>41 to 50</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10.3%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en-GB" sz="1100" b="1" u="none" strike="noStrike" dirty="0">
                          <a:solidFill>
                            <a:srgbClr val="000000"/>
                          </a:solidFill>
                          <a:effectLst/>
                        </a:rPr>
                        <a:t>8.7%</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1013129312"/>
                  </a:ext>
                </a:extLst>
              </a:tr>
              <a:tr h="365062">
                <a:tc>
                  <a:txBody>
                    <a:bodyPr/>
                    <a:lstStyle/>
                    <a:p>
                      <a:pPr>
                        <a:lnSpc>
                          <a:spcPct val="107000"/>
                        </a:lnSpc>
                        <a:spcAft>
                          <a:spcPts val="800"/>
                        </a:spcAft>
                      </a:pPr>
                      <a:r>
                        <a:rPr lang="en-GB" sz="1100" kern="100">
                          <a:effectLst/>
                        </a:rPr>
                        <a:t>51 to 60</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6.4%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en-GB" sz="1100" b="1" u="none" strike="noStrike" dirty="0">
                          <a:solidFill>
                            <a:srgbClr val="000000"/>
                          </a:solidFill>
                          <a:effectLst/>
                        </a:rPr>
                        <a:t>6.2%</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2694269891"/>
                  </a:ext>
                </a:extLst>
              </a:tr>
              <a:tr h="365062">
                <a:tc>
                  <a:txBody>
                    <a:bodyPr/>
                    <a:lstStyle/>
                    <a:p>
                      <a:pPr>
                        <a:lnSpc>
                          <a:spcPct val="107000"/>
                        </a:lnSpc>
                        <a:spcAft>
                          <a:spcPts val="800"/>
                        </a:spcAft>
                      </a:pPr>
                      <a:r>
                        <a:rPr lang="en-GB" sz="1100" kern="100" dirty="0">
                          <a:effectLst/>
                        </a:rPr>
                        <a:t>61 +</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5.4%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en-GB" sz="1100" b="1" u="none" strike="noStrike" dirty="0">
                          <a:solidFill>
                            <a:srgbClr val="000000"/>
                          </a:solidFill>
                          <a:effectLst/>
                        </a:rPr>
                        <a:t>5.0%</a:t>
                      </a:r>
                      <a:endParaRPr lang="en-GB" sz="1100" b="1" i="0" u="none" strike="noStrike" dirty="0">
                        <a:solidFill>
                          <a:srgbClr val="000000"/>
                        </a:solidFill>
                        <a:effectLst/>
                        <a:latin typeface="+mn-lt"/>
                      </a:endParaRPr>
                    </a:p>
                  </a:txBody>
                  <a:tcPr marL="9525" marR="9525" marT="9525" marB="0"/>
                </a:tc>
                <a:extLst>
                  <a:ext uri="{0D108BD9-81ED-4DB2-BD59-A6C34878D82A}">
                    <a16:rowId xmlns:a16="http://schemas.microsoft.com/office/drawing/2014/main" val="51599504"/>
                  </a:ext>
                </a:extLst>
              </a:tr>
            </a:tbl>
          </a:graphicData>
        </a:graphic>
      </p:graphicFrame>
      <p:sp>
        <p:nvSpPr>
          <p:cNvPr id="3" name="TextBox 2">
            <a:extLst>
              <a:ext uri="{FF2B5EF4-FFF2-40B4-BE49-F238E27FC236}">
                <a16:creationId xmlns:a16="http://schemas.microsoft.com/office/drawing/2014/main" id="{EFBA6846-2890-0F4B-DA23-B6C3F392C68A}"/>
              </a:ext>
              <a:ext uri="{C183D7F6-B498-43B3-948B-1728B52AA6E4}">
                <adec:decorative xmlns:adec="http://schemas.microsoft.com/office/drawing/2017/decorative" val="1"/>
              </a:ext>
            </a:extLst>
          </p:cNvPr>
          <p:cNvSpPr txBox="1"/>
          <p:nvPr/>
        </p:nvSpPr>
        <p:spPr>
          <a:xfrm>
            <a:off x="549516" y="4196424"/>
            <a:ext cx="4736358" cy="2031325"/>
          </a:xfrm>
          <a:prstGeom prst="rect">
            <a:avLst/>
          </a:prstGeom>
          <a:noFill/>
        </p:spPr>
        <p:txBody>
          <a:bodyPr wrap="square" rtlCol="0">
            <a:spAutoFit/>
          </a:bodyPr>
          <a:lstStyle/>
          <a:p>
            <a:r>
              <a:rPr lang="en-GB" b="1" dirty="0">
                <a:solidFill>
                  <a:schemeClr val="bg1"/>
                </a:solidFill>
                <a:latin typeface="+mj-lt"/>
              </a:rPr>
              <a:t>Enrolments from individuals who are 18 and under has increased since 2024 from 35.5% to 42%, despite the projection that there will be more pensioners than schoolchildren in Northern Ireland by 2030 (NISRA). All other categories experiencing a decrease in numbers</a:t>
            </a:r>
          </a:p>
        </p:txBody>
      </p:sp>
      <p:sp>
        <p:nvSpPr>
          <p:cNvPr id="4" name="Title 3">
            <a:extLst>
              <a:ext uri="{FF2B5EF4-FFF2-40B4-BE49-F238E27FC236}">
                <a16:creationId xmlns:a16="http://schemas.microsoft.com/office/drawing/2014/main" id="{FA505DBF-CA6B-8C0B-BD2C-A14CFA845D0E}"/>
              </a:ext>
              <a:ext uri="{C183D7F6-B498-43B3-948B-1728B52AA6E4}">
                <adec:decorative xmlns:adec="http://schemas.microsoft.com/office/drawing/2017/decorative" val="1"/>
              </a:ext>
            </a:extLst>
          </p:cNvPr>
          <p:cNvSpPr>
            <a:spLocks noGrp="1"/>
          </p:cNvSpPr>
          <p:nvPr>
            <p:ph type="ctrTitle"/>
          </p:nvPr>
        </p:nvSpPr>
        <p:spPr>
          <a:xfrm>
            <a:off x="1055571" y="384212"/>
            <a:ext cx="2645664" cy="949585"/>
          </a:xfrm>
        </p:spPr>
        <p:txBody>
          <a:bodyPr/>
          <a:lstStyle/>
          <a:p>
            <a:r>
              <a:rPr lang="en-GB" b="1" dirty="0"/>
              <a:t>Age</a:t>
            </a:r>
          </a:p>
        </p:txBody>
      </p:sp>
      <p:graphicFrame>
        <p:nvGraphicFramePr>
          <p:cNvPr id="6" name="Chart 5">
            <a:extLst>
              <a:ext uri="{FF2B5EF4-FFF2-40B4-BE49-F238E27FC236}">
                <a16:creationId xmlns:a16="http://schemas.microsoft.com/office/drawing/2014/main" id="{FF519465-54EB-2AB8-6EE1-17D3B0A0D5BB}"/>
              </a:ext>
            </a:extLst>
          </p:cNvPr>
          <p:cNvGraphicFramePr>
            <a:graphicFrameLocks/>
          </p:cNvGraphicFramePr>
          <p:nvPr>
            <p:extLst>
              <p:ext uri="{D42A27DB-BD31-4B8C-83A1-F6EECF244321}">
                <p14:modId xmlns:p14="http://schemas.microsoft.com/office/powerpoint/2010/main" val="2543395072"/>
              </p:ext>
            </p:extLst>
          </p:nvPr>
        </p:nvGraphicFramePr>
        <p:xfrm>
          <a:off x="5229727" y="1548063"/>
          <a:ext cx="5392978" cy="39583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2605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 uri="{C183D7F6-B498-43B3-948B-1728B52AA6E4}">
                <adec:decorative xmlns:adec="http://schemas.microsoft.com/office/drawing/2017/decorative" val="1"/>
              </a:ext>
            </a:extLst>
          </p:cNvPr>
          <p:cNvSpPr>
            <a:spLocks noGrp="1"/>
          </p:cNvSpPr>
          <p:nvPr>
            <p:ph type="ctrTitle"/>
          </p:nvPr>
        </p:nvSpPr>
        <p:spPr>
          <a:xfrm>
            <a:off x="5654842" y="385011"/>
            <a:ext cx="6232358" cy="1248026"/>
          </a:xfrm>
        </p:spPr>
        <p:txBody>
          <a:bodyPr rtlCol="0"/>
          <a:lstStyle>
            <a:defPPr>
              <a:defRPr lang="en-GB"/>
            </a:defPPr>
          </a:lstStyle>
          <a:p>
            <a:pPr rtl="0"/>
            <a:r>
              <a:rPr lang="en-GB" b="1" dirty="0"/>
              <a:t>Religious Belief</a:t>
            </a:r>
          </a:p>
        </p:txBody>
      </p:sp>
      <p:sp>
        <p:nvSpPr>
          <p:cNvPr id="5" name="TextBox 4">
            <a:extLst>
              <a:ext uri="{FF2B5EF4-FFF2-40B4-BE49-F238E27FC236}">
                <a16:creationId xmlns:a16="http://schemas.microsoft.com/office/drawing/2014/main" id="{65DDC358-4E06-F727-6BB1-C4E8BEB4E276}"/>
              </a:ext>
              <a:ext uri="{C183D7F6-B498-43B3-948B-1728B52AA6E4}">
                <adec:decorative xmlns:adec="http://schemas.microsoft.com/office/drawing/2017/decorative" val="1"/>
              </a:ext>
            </a:extLst>
          </p:cNvPr>
          <p:cNvSpPr txBox="1"/>
          <p:nvPr/>
        </p:nvSpPr>
        <p:spPr>
          <a:xfrm>
            <a:off x="691566" y="5542778"/>
            <a:ext cx="10497801" cy="877163"/>
          </a:xfrm>
          <a:prstGeom prst="rect">
            <a:avLst/>
          </a:prstGeom>
          <a:noFill/>
        </p:spPr>
        <p:txBody>
          <a:bodyPr wrap="square" rtlCol="0">
            <a:spAutoFit/>
          </a:bodyPr>
          <a:lstStyle/>
          <a:p>
            <a:r>
              <a:rPr lang="en-GB" sz="1700" b="1" dirty="0">
                <a:solidFill>
                  <a:schemeClr val="bg1"/>
                </a:solidFill>
                <a:latin typeface="+mj-lt"/>
              </a:rPr>
              <a:t>There is a slight increase in enrolments from individuals who are Church of Ireland and who would prefer not to say.  There has been a decrease in those who are Roman Catholic and Presbyterian Church in Ireland</a:t>
            </a:r>
          </a:p>
        </p:txBody>
      </p:sp>
      <p:graphicFrame>
        <p:nvGraphicFramePr>
          <p:cNvPr id="3" name="Chart 2">
            <a:extLst>
              <a:ext uri="{FF2B5EF4-FFF2-40B4-BE49-F238E27FC236}">
                <a16:creationId xmlns:a16="http://schemas.microsoft.com/office/drawing/2014/main" id="{36C6E1B5-4408-6877-113B-D577786E1F74}"/>
              </a:ext>
            </a:extLst>
          </p:cNvPr>
          <p:cNvGraphicFramePr>
            <a:graphicFrameLocks/>
          </p:cNvGraphicFramePr>
          <p:nvPr>
            <p:extLst>
              <p:ext uri="{D42A27DB-BD31-4B8C-83A1-F6EECF244321}">
                <p14:modId xmlns:p14="http://schemas.microsoft.com/office/powerpoint/2010/main" val="561648868"/>
              </p:ext>
            </p:extLst>
          </p:nvPr>
        </p:nvGraphicFramePr>
        <p:xfrm>
          <a:off x="1098883" y="1657331"/>
          <a:ext cx="6015790" cy="37014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a:extLst>
              <a:ext uri="{FF2B5EF4-FFF2-40B4-BE49-F238E27FC236}">
                <a16:creationId xmlns:a16="http://schemas.microsoft.com/office/drawing/2014/main" id="{30DFED1A-1006-2F00-595E-550A1D59CB9F}"/>
              </a:ext>
            </a:extLst>
          </p:cNvPr>
          <p:cNvGraphicFramePr>
            <a:graphicFrameLocks noGrp="1"/>
          </p:cNvGraphicFramePr>
          <p:nvPr>
            <p:extLst>
              <p:ext uri="{D42A27DB-BD31-4B8C-83A1-F6EECF244321}">
                <p14:modId xmlns:p14="http://schemas.microsoft.com/office/powerpoint/2010/main" val="1019939490"/>
              </p:ext>
            </p:extLst>
          </p:nvPr>
        </p:nvGraphicFramePr>
        <p:xfrm>
          <a:off x="6652836" y="1745809"/>
          <a:ext cx="4985711" cy="3035942"/>
        </p:xfrm>
        <a:graphic>
          <a:graphicData uri="http://schemas.openxmlformats.org/drawingml/2006/table">
            <a:tbl>
              <a:tblPr firstRow="1" firstCol="1" bandRow="1">
                <a:tableStyleId>{21E4AEA4-8DFA-4A89-87EB-49C32662AFE0}</a:tableStyleId>
              </a:tblPr>
              <a:tblGrid>
                <a:gridCol w="2250734">
                  <a:extLst>
                    <a:ext uri="{9D8B030D-6E8A-4147-A177-3AD203B41FA5}">
                      <a16:colId xmlns:a16="http://schemas.microsoft.com/office/drawing/2014/main" val="331089685"/>
                    </a:ext>
                  </a:extLst>
                </a:gridCol>
                <a:gridCol w="1002430">
                  <a:extLst>
                    <a:ext uri="{9D8B030D-6E8A-4147-A177-3AD203B41FA5}">
                      <a16:colId xmlns:a16="http://schemas.microsoft.com/office/drawing/2014/main" val="1323307739"/>
                    </a:ext>
                  </a:extLst>
                </a:gridCol>
                <a:gridCol w="834189">
                  <a:extLst>
                    <a:ext uri="{9D8B030D-6E8A-4147-A177-3AD203B41FA5}">
                      <a16:colId xmlns:a16="http://schemas.microsoft.com/office/drawing/2014/main" val="3509139132"/>
                    </a:ext>
                  </a:extLst>
                </a:gridCol>
                <a:gridCol w="898358">
                  <a:extLst>
                    <a:ext uri="{9D8B030D-6E8A-4147-A177-3AD203B41FA5}">
                      <a16:colId xmlns:a16="http://schemas.microsoft.com/office/drawing/2014/main" val="1910352683"/>
                    </a:ext>
                  </a:extLst>
                </a:gridCol>
              </a:tblGrid>
              <a:tr h="361950">
                <a:tc>
                  <a:txBody>
                    <a:bodyPr/>
                    <a:lstStyle/>
                    <a:p>
                      <a:pPr>
                        <a:lnSpc>
                          <a:spcPct val="115000"/>
                        </a:lnSpc>
                        <a:spcAft>
                          <a:spcPts val="800"/>
                        </a:spcAft>
                        <a:buNone/>
                      </a:pPr>
                      <a:r>
                        <a:rPr lang="en-GB" sz="1100" kern="0" dirty="0">
                          <a:effectLst/>
                        </a:rPr>
                        <a: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15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buNone/>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15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buNone/>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Difference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2333701"/>
                  </a:ext>
                </a:extLst>
              </a:tr>
              <a:tr h="0">
                <a:tc>
                  <a:txBody>
                    <a:bodyPr/>
                    <a:lstStyle/>
                    <a:p>
                      <a:pPr>
                        <a:lnSpc>
                          <a:spcPct val="115000"/>
                        </a:lnSpc>
                        <a:spcAft>
                          <a:spcPts val="800"/>
                        </a:spcAft>
                        <a:buNone/>
                      </a:pPr>
                      <a:r>
                        <a:rPr lang="en-GB" sz="1100" kern="0">
                          <a:effectLst/>
                        </a:rPr>
                        <a:t>Buddhist</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0.20%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0.20%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72169599"/>
                  </a:ext>
                </a:extLst>
              </a:tr>
              <a:tr h="0">
                <a:tc>
                  <a:txBody>
                    <a:bodyPr/>
                    <a:lstStyle/>
                    <a:p>
                      <a:pPr>
                        <a:lnSpc>
                          <a:spcPct val="115000"/>
                        </a:lnSpc>
                        <a:spcAft>
                          <a:spcPts val="800"/>
                        </a:spcAft>
                        <a:buNone/>
                      </a:pPr>
                      <a:r>
                        <a:rPr lang="en-GB" sz="1100" kern="0">
                          <a:effectLst/>
                        </a:rPr>
                        <a:t>Church of Ireland</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5.30%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5.40%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2467221"/>
                  </a:ext>
                </a:extLst>
              </a:tr>
              <a:tr h="0">
                <a:tc>
                  <a:txBody>
                    <a:bodyPr/>
                    <a:lstStyle/>
                    <a:p>
                      <a:pPr>
                        <a:lnSpc>
                          <a:spcPct val="115000"/>
                        </a:lnSpc>
                        <a:spcAft>
                          <a:spcPts val="800"/>
                        </a:spcAft>
                        <a:buNone/>
                      </a:pPr>
                      <a:r>
                        <a:rPr lang="en-GB" sz="1100" kern="0">
                          <a:effectLst/>
                        </a:rPr>
                        <a:t>Hindu</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5029761"/>
                  </a:ext>
                </a:extLst>
              </a:tr>
              <a:tr h="0">
                <a:tc>
                  <a:txBody>
                    <a:bodyPr/>
                    <a:lstStyle/>
                    <a:p>
                      <a:pPr>
                        <a:lnSpc>
                          <a:spcPct val="115000"/>
                        </a:lnSpc>
                        <a:spcAft>
                          <a:spcPts val="800"/>
                        </a:spcAft>
                        <a:buNone/>
                      </a:pPr>
                      <a:r>
                        <a:rPr lang="en-GB" sz="1100" kern="0">
                          <a:effectLst/>
                        </a:rPr>
                        <a:t>Methodist</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0.40%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0.30%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1533716"/>
                  </a:ext>
                </a:extLst>
              </a:tr>
              <a:tr h="0">
                <a:tc>
                  <a:txBody>
                    <a:bodyPr/>
                    <a:lstStyle/>
                    <a:p>
                      <a:pPr>
                        <a:lnSpc>
                          <a:spcPct val="115000"/>
                        </a:lnSpc>
                        <a:spcAft>
                          <a:spcPts val="800"/>
                        </a:spcAft>
                        <a:buNone/>
                      </a:pPr>
                      <a:r>
                        <a:rPr lang="en-GB" sz="1100" kern="0">
                          <a:effectLst/>
                        </a:rPr>
                        <a:t>Muslim</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0.50%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0.60%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6107983"/>
                  </a:ext>
                </a:extLst>
              </a:tr>
              <a:tr h="0">
                <a:tc>
                  <a:txBody>
                    <a:bodyPr/>
                    <a:lstStyle/>
                    <a:p>
                      <a:pPr>
                        <a:lnSpc>
                          <a:spcPct val="115000"/>
                        </a:lnSpc>
                        <a:spcAft>
                          <a:spcPts val="800"/>
                        </a:spcAft>
                        <a:buNone/>
                      </a:pPr>
                      <a:r>
                        <a:rPr lang="en-GB" sz="1100" kern="0">
                          <a:effectLst/>
                        </a:rPr>
                        <a:t>None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16.90%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15.70%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-1.20%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3190569"/>
                  </a:ext>
                </a:extLst>
              </a:tr>
              <a:tr h="0">
                <a:tc>
                  <a:txBody>
                    <a:bodyPr/>
                    <a:lstStyle/>
                    <a:p>
                      <a:pPr>
                        <a:lnSpc>
                          <a:spcPct val="115000"/>
                        </a:lnSpc>
                        <a:spcAft>
                          <a:spcPts val="800"/>
                        </a:spcAft>
                        <a:buNone/>
                      </a:pPr>
                      <a:r>
                        <a:rPr lang="en-GB" sz="1100" kern="0">
                          <a:effectLst/>
                        </a:rPr>
                        <a:t>Not stated</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12.80%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13.60%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+0.80%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874549"/>
                  </a:ext>
                </a:extLst>
              </a:tr>
              <a:tr h="0">
                <a:tc>
                  <a:txBody>
                    <a:bodyPr/>
                    <a:lstStyle/>
                    <a:p>
                      <a:pPr>
                        <a:lnSpc>
                          <a:spcPct val="115000"/>
                        </a:lnSpc>
                        <a:spcAft>
                          <a:spcPts val="800"/>
                        </a:spcAft>
                        <a:buNone/>
                      </a:pPr>
                      <a:r>
                        <a:rPr lang="en-GB" sz="1100" kern="0">
                          <a:effectLst/>
                        </a:rPr>
                        <a:t>Other Christian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3.50%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3.50%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1893981"/>
                  </a:ext>
                </a:extLst>
              </a:tr>
              <a:tr h="0">
                <a:tc>
                  <a:txBody>
                    <a:bodyPr/>
                    <a:lstStyle/>
                    <a:p>
                      <a:pPr>
                        <a:lnSpc>
                          <a:spcPct val="115000"/>
                        </a:lnSpc>
                        <a:spcAft>
                          <a:spcPts val="800"/>
                        </a:spcAft>
                        <a:buNone/>
                      </a:pPr>
                      <a:r>
                        <a:rPr lang="en-GB" sz="1100" kern="0">
                          <a:effectLst/>
                        </a:rPr>
                        <a:t>Other Religion</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0.90%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0.90%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0704084"/>
                  </a:ext>
                </a:extLst>
              </a:tr>
              <a:tr h="0">
                <a:tc>
                  <a:txBody>
                    <a:bodyPr/>
                    <a:lstStyle/>
                    <a:p>
                      <a:pPr>
                        <a:lnSpc>
                          <a:spcPct val="115000"/>
                        </a:lnSpc>
                        <a:spcAft>
                          <a:spcPts val="800"/>
                        </a:spcAft>
                        <a:buNone/>
                      </a:pPr>
                      <a:r>
                        <a:rPr lang="en-GB" sz="1100" kern="0">
                          <a:effectLst/>
                        </a:rPr>
                        <a:t>Presbyterian Church in Ireland</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7.30%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6.40%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-0.90%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1047288"/>
                  </a:ext>
                </a:extLst>
              </a:tr>
              <a:tr h="0">
                <a:tc>
                  <a:txBody>
                    <a:bodyPr/>
                    <a:lstStyle/>
                    <a:p>
                      <a:pPr>
                        <a:lnSpc>
                          <a:spcPct val="115000"/>
                        </a:lnSpc>
                        <a:spcAft>
                          <a:spcPts val="800"/>
                        </a:spcAft>
                        <a:buNone/>
                      </a:pPr>
                      <a:r>
                        <a:rPr lang="en-GB" sz="1100" kern="0">
                          <a:effectLst/>
                        </a:rPr>
                        <a:t>Roman Catholic</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49.0%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48.70%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-0.30%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9621080"/>
                  </a:ext>
                </a:extLst>
              </a:tr>
              <a:tr h="0">
                <a:tc>
                  <a:txBody>
                    <a:bodyPr/>
                    <a:lstStyle/>
                    <a:p>
                      <a:pPr>
                        <a:lnSpc>
                          <a:spcPct val="115000"/>
                        </a:lnSpc>
                        <a:spcAft>
                          <a:spcPts val="800"/>
                        </a:spcAft>
                        <a:buNone/>
                      </a:pPr>
                      <a:r>
                        <a:rPr lang="en-GB" sz="1100" kern="0">
                          <a:effectLst/>
                        </a:rPr>
                        <a:t>Sikh</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0.10%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7257361"/>
                  </a:ext>
                </a:extLst>
              </a:tr>
              <a:tr h="0">
                <a:tc>
                  <a:txBody>
                    <a:bodyPr/>
                    <a:lstStyle/>
                    <a:p>
                      <a:pPr>
                        <a:lnSpc>
                          <a:spcPct val="115000"/>
                        </a:lnSpc>
                        <a:spcAft>
                          <a:spcPts val="800"/>
                        </a:spcAft>
                        <a:buNone/>
                      </a:pPr>
                      <a:r>
                        <a:rPr lang="en-GB" sz="1100" kern="0">
                          <a:effectLst/>
                        </a:rPr>
                        <a:t>Prefer not to say</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4.50%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+1.50%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4319612"/>
                  </a:ext>
                </a:extLst>
              </a:tr>
              <a:tr h="0">
                <a:tc>
                  <a:txBody>
                    <a:bodyPr/>
                    <a:lstStyle/>
                    <a:p>
                      <a:pPr>
                        <a:lnSpc>
                          <a:spcPct val="115000"/>
                        </a:lnSpc>
                        <a:spcAft>
                          <a:spcPts val="800"/>
                        </a:spcAft>
                        <a:buNone/>
                      </a:pPr>
                      <a:r>
                        <a:rPr lang="en-GB" sz="1100" kern="0">
                          <a:effectLst/>
                        </a:rPr>
                        <a:t>Jewish</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a:effectLst/>
                        </a:rPr>
                        <a:t>0</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buNone/>
                      </a:pPr>
                      <a:r>
                        <a:rPr lang="en-GB" sz="1100" kern="0" dirty="0">
                          <a:effectLst/>
                        </a:rPr>
                        <a:t>0</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4484958"/>
                  </a:ext>
                </a:extLst>
              </a:tr>
            </a:tbl>
          </a:graphicData>
        </a:graphic>
      </p:graphicFrame>
    </p:spTree>
    <p:extLst>
      <p:ext uri="{BB962C8B-B14F-4D97-AF65-F5344CB8AC3E}">
        <p14:creationId xmlns:p14="http://schemas.microsoft.com/office/powerpoint/2010/main" val="3368119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878135-3F5C-BB53-0082-122956799B79}"/>
              </a:ext>
              <a:ext uri="{C183D7F6-B498-43B3-948B-1728B52AA6E4}">
                <adec:decorative xmlns:adec="http://schemas.microsoft.com/office/drawing/2017/decorative" val="1"/>
              </a:ext>
            </a:extLst>
          </p:cNvPr>
          <p:cNvSpPr>
            <a:spLocks noGrp="1"/>
          </p:cNvSpPr>
          <p:nvPr>
            <p:ph type="title"/>
          </p:nvPr>
        </p:nvSpPr>
        <p:spPr>
          <a:xfrm>
            <a:off x="805798" y="670962"/>
            <a:ext cx="6604652" cy="1325563"/>
          </a:xfrm>
        </p:spPr>
        <p:txBody>
          <a:bodyPr rtlCol="0"/>
          <a:lstStyle>
            <a:defPPr>
              <a:defRPr lang="en-GB"/>
            </a:defPPr>
          </a:lstStyle>
          <a:p>
            <a:pPr rtl="0"/>
            <a:r>
              <a:rPr lang="en-GB" sz="5400" b="1" dirty="0"/>
              <a:t>Sexual Orientation</a:t>
            </a:r>
          </a:p>
        </p:txBody>
      </p:sp>
      <p:graphicFrame>
        <p:nvGraphicFramePr>
          <p:cNvPr id="3" name="Table 2">
            <a:extLst>
              <a:ext uri="{FF2B5EF4-FFF2-40B4-BE49-F238E27FC236}">
                <a16:creationId xmlns:a16="http://schemas.microsoft.com/office/drawing/2014/main" id="{F58E59D0-4760-0726-44C8-AA8BCFF0C06F}"/>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71077394"/>
              </p:ext>
            </p:extLst>
          </p:nvPr>
        </p:nvGraphicFramePr>
        <p:xfrm>
          <a:off x="677463" y="1996525"/>
          <a:ext cx="3942665" cy="2243582"/>
        </p:xfrm>
        <a:graphic>
          <a:graphicData uri="http://schemas.openxmlformats.org/drawingml/2006/table">
            <a:tbl>
              <a:tblPr firstRow="1" firstCol="1" bandRow="1">
                <a:tableStyleId>{00A15C55-8517-42AA-B614-E9B94910E393}</a:tableStyleId>
              </a:tblPr>
              <a:tblGrid>
                <a:gridCol w="2023929">
                  <a:extLst>
                    <a:ext uri="{9D8B030D-6E8A-4147-A177-3AD203B41FA5}">
                      <a16:colId xmlns:a16="http://schemas.microsoft.com/office/drawing/2014/main" val="20375910"/>
                    </a:ext>
                  </a:extLst>
                </a:gridCol>
                <a:gridCol w="959368">
                  <a:extLst>
                    <a:ext uri="{9D8B030D-6E8A-4147-A177-3AD203B41FA5}">
                      <a16:colId xmlns:a16="http://schemas.microsoft.com/office/drawing/2014/main" val="1245935200"/>
                    </a:ext>
                  </a:extLst>
                </a:gridCol>
                <a:gridCol w="959368">
                  <a:extLst>
                    <a:ext uri="{9D8B030D-6E8A-4147-A177-3AD203B41FA5}">
                      <a16:colId xmlns:a16="http://schemas.microsoft.com/office/drawing/2014/main" val="1352764986"/>
                    </a:ext>
                  </a:extLst>
                </a:gridCol>
              </a:tblGrid>
              <a:tr h="298524">
                <a:tc>
                  <a:txBody>
                    <a:bodyPr/>
                    <a:lstStyle/>
                    <a:p>
                      <a:pPr>
                        <a:lnSpc>
                          <a:spcPct val="107000"/>
                        </a:lnSpc>
                        <a:spcAft>
                          <a:spcPts val="800"/>
                        </a:spcAft>
                      </a:pPr>
                      <a:r>
                        <a:rPr lang="en-GB" sz="1100" kern="100">
                          <a:effectLst/>
                        </a:rPr>
                        <a: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5837156"/>
                  </a:ext>
                </a:extLst>
              </a:tr>
              <a:tr h="298524">
                <a:tc>
                  <a:txBody>
                    <a:bodyPr/>
                    <a:lstStyle/>
                    <a:p>
                      <a:pPr>
                        <a:lnSpc>
                          <a:spcPct val="107000"/>
                        </a:lnSpc>
                        <a:spcAft>
                          <a:spcPts val="800"/>
                        </a:spcAft>
                      </a:pPr>
                      <a:r>
                        <a:rPr lang="en-GB" sz="1100" kern="100" dirty="0">
                          <a:effectLst/>
                        </a:rPr>
                        <a:t>Bisexual</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0853967"/>
                  </a:ext>
                </a:extLst>
              </a:tr>
              <a:tr h="298524">
                <a:tc>
                  <a:txBody>
                    <a:bodyPr/>
                    <a:lstStyle/>
                    <a:p>
                      <a:pPr>
                        <a:lnSpc>
                          <a:spcPct val="107000"/>
                        </a:lnSpc>
                        <a:spcAft>
                          <a:spcPts val="800"/>
                        </a:spcAft>
                      </a:pPr>
                      <a:r>
                        <a:rPr lang="en-GB" sz="1100" kern="100" dirty="0">
                          <a:effectLst/>
                        </a:rPr>
                        <a:t>Gay/Lesbian</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1.6%</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9703915"/>
                  </a:ext>
                </a:extLst>
              </a:tr>
              <a:tr h="298524">
                <a:tc>
                  <a:txBody>
                    <a:bodyPr/>
                    <a:lstStyle/>
                    <a:p>
                      <a:pPr>
                        <a:lnSpc>
                          <a:spcPct val="107000"/>
                        </a:lnSpc>
                        <a:spcAft>
                          <a:spcPts val="800"/>
                        </a:spcAft>
                      </a:pPr>
                      <a:r>
                        <a:rPr lang="en-GB" sz="1100" kern="100">
                          <a:effectLst/>
                        </a:rPr>
                        <a:t>Heterosexual / Straight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67.5%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66.9%</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6885184"/>
                  </a:ext>
                </a:extLst>
              </a:tr>
              <a:tr h="298524">
                <a:tc>
                  <a:txBody>
                    <a:bodyPr/>
                    <a:lstStyle/>
                    <a:p>
                      <a:pPr>
                        <a:lnSpc>
                          <a:spcPct val="107000"/>
                        </a:lnSpc>
                        <a:spcAft>
                          <a:spcPts val="800"/>
                        </a:spcAft>
                      </a:pPr>
                      <a:r>
                        <a:rPr lang="en-GB" sz="1100" kern="100">
                          <a:effectLst/>
                        </a:rPr>
                        <a:t>Not stated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16.1%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17.4%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7072363"/>
                  </a:ext>
                </a:extLst>
              </a:tr>
              <a:tr h="298524">
                <a:tc>
                  <a:txBody>
                    <a:bodyPr/>
                    <a:lstStyle/>
                    <a:p>
                      <a:pPr>
                        <a:lnSpc>
                          <a:spcPct val="107000"/>
                        </a:lnSpc>
                        <a:spcAft>
                          <a:spcPts val="800"/>
                        </a:spcAft>
                      </a:pPr>
                      <a:r>
                        <a:rPr lang="en-GB" sz="1100" kern="100">
                          <a:effectLst/>
                        </a:rPr>
                        <a:t>Other</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1.4%</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5786564"/>
                  </a:ext>
                </a:extLst>
              </a:tr>
              <a:tr h="298524">
                <a:tc>
                  <a:txBody>
                    <a:bodyPr/>
                    <a:lstStyle/>
                    <a:p>
                      <a:pPr>
                        <a:lnSpc>
                          <a:spcPct val="107000"/>
                        </a:lnSpc>
                        <a:spcAft>
                          <a:spcPts val="800"/>
                        </a:spcAft>
                      </a:pPr>
                      <a:r>
                        <a:rPr lang="en-GB" sz="1100" kern="100">
                          <a:effectLst/>
                        </a:rPr>
                        <a:t>Prefer not to say</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11.1%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10.5%</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8329667"/>
                  </a:ext>
                </a:extLst>
              </a:tr>
            </a:tbl>
          </a:graphicData>
        </a:graphic>
      </p:graphicFrame>
      <p:sp>
        <p:nvSpPr>
          <p:cNvPr id="5" name="TextBox 4">
            <a:extLst>
              <a:ext uri="{FF2B5EF4-FFF2-40B4-BE49-F238E27FC236}">
                <a16:creationId xmlns:a16="http://schemas.microsoft.com/office/drawing/2014/main" id="{4CEEC0CE-D274-EB4D-7975-A367C19E7B3F}"/>
              </a:ext>
              <a:ext uri="{C183D7F6-B498-43B3-948B-1728B52AA6E4}">
                <adec:decorative xmlns:adec="http://schemas.microsoft.com/office/drawing/2017/decorative" val="1"/>
              </a:ext>
            </a:extLst>
          </p:cNvPr>
          <p:cNvSpPr txBox="1"/>
          <p:nvPr/>
        </p:nvSpPr>
        <p:spPr>
          <a:xfrm>
            <a:off x="449118" y="4241106"/>
            <a:ext cx="5365643" cy="2031325"/>
          </a:xfrm>
          <a:prstGeom prst="rect">
            <a:avLst/>
          </a:prstGeom>
          <a:noFill/>
        </p:spPr>
        <p:txBody>
          <a:bodyPr wrap="square" rtlCol="0">
            <a:spAutoFit/>
          </a:bodyPr>
          <a:lstStyle/>
          <a:p>
            <a:r>
              <a:rPr lang="en-GB" b="1" dirty="0">
                <a:solidFill>
                  <a:srgbClr val="000000"/>
                </a:solidFill>
                <a:latin typeface="+mj-lt"/>
              </a:rPr>
              <a:t>There has been a decrease in enrolments from individuals who are heterosexual/straight from 67.5% to 66.9% and from those preferring not to state their sexual orientation, ie, from 11.1% in 2024 to 10.5% in 2025.  However, there is an increase in those of who stated “other” and those who are bisexual.  </a:t>
            </a:r>
          </a:p>
        </p:txBody>
      </p:sp>
      <p:graphicFrame>
        <p:nvGraphicFramePr>
          <p:cNvPr id="6" name="Chart 5">
            <a:extLst>
              <a:ext uri="{FF2B5EF4-FFF2-40B4-BE49-F238E27FC236}">
                <a16:creationId xmlns:a16="http://schemas.microsoft.com/office/drawing/2014/main" id="{B22444F8-DD09-2FE0-EAB1-640B2C70DDD5}"/>
              </a:ext>
            </a:extLst>
          </p:cNvPr>
          <p:cNvGraphicFramePr>
            <a:graphicFrameLocks/>
          </p:cNvGraphicFramePr>
          <p:nvPr>
            <p:extLst>
              <p:ext uri="{D42A27DB-BD31-4B8C-83A1-F6EECF244321}">
                <p14:modId xmlns:p14="http://schemas.microsoft.com/office/powerpoint/2010/main" val="2441927133"/>
              </p:ext>
            </p:extLst>
          </p:nvPr>
        </p:nvGraphicFramePr>
        <p:xfrm>
          <a:off x="5814761" y="1483895"/>
          <a:ext cx="5414713" cy="41168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46104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70BA96D9-2E56-3DBD-6315-048A1B2800FB}"/>
              </a:ext>
              <a:ext uri="{C183D7F6-B498-43B3-948B-1728B52AA6E4}">
                <adec:decorative xmlns:adec="http://schemas.microsoft.com/office/drawing/2017/decorative" val="1"/>
              </a:ext>
            </a:extLst>
          </p:cNvPr>
          <p:cNvSpPr>
            <a:spLocks noGrp="1"/>
          </p:cNvSpPr>
          <p:nvPr>
            <p:ph type="title"/>
          </p:nvPr>
        </p:nvSpPr>
        <p:spPr>
          <a:xfrm>
            <a:off x="6877053" y="517026"/>
            <a:ext cx="4877526" cy="1622307"/>
          </a:xfrm>
        </p:spPr>
        <p:txBody>
          <a:bodyPr rtlCol="0">
            <a:noAutofit/>
          </a:bodyPr>
          <a:lstStyle>
            <a:defPPr>
              <a:defRPr lang="en-GB"/>
            </a:defPPr>
          </a:lstStyle>
          <a:p>
            <a:pPr rtl="0"/>
            <a:r>
              <a:rPr lang="en-GB" sz="5400" b="1" dirty="0">
                <a:solidFill>
                  <a:schemeClr val="accent4">
                    <a:lumMod val="50000"/>
                  </a:schemeClr>
                </a:solidFill>
              </a:rPr>
              <a:t>Dependant Child</a:t>
            </a:r>
          </a:p>
        </p:txBody>
      </p:sp>
      <p:sp>
        <p:nvSpPr>
          <p:cNvPr id="5" name="Title 25">
            <a:extLst>
              <a:ext uri="{FF2B5EF4-FFF2-40B4-BE49-F238E27FC236}">
                <a16:creationId xmlns:a16="http://schemas.microsoft.com/office/drawing/2014/main" id="{7383B099-8EBE-E720-6AEA-78BF88CC321B}"/>
              </a:ext>
              <a:ext uri="{C183D7F6-B498-43B3-948B-1728B52AA6E4}">
                <adec:decorative xmlns:adec="http://schemas.microsoft.com/office/drawing/2017/decorative" val="1"/>
              </a:ext>
            </a:extLst>
          </p:cNvPr>
          <p:cNvSpPr txBox="1">
            <a:spLocks/>
          </p:cNvSpPr>
          <p:nvPr/>
        </p:nvSpPr>
        <p:spPr>
          <a:xfrm>
            <a:off x="1030986" y="517026"/>
            <a:ext cx="4522089" cy="1477328"/>
          </a:xfrm>
          <a:prstGeom prst="rect">
            <a:avLst/>
          </a:prstGeom>
        </p:spPr>
        <p:txBody>
          <a:bodyPr vert="horz" lIns="91440" tIns="45720" rIns="91440" bIns="45720" rtlCol="0" anchor="b">
            <a:noAutofit/>
          </a:bodyPr>
          <a:lstStyle>
            <a:defPPr>
              <a:defRPr lang="en-GB"/>
            </a:defPPr>
            <a:lvl1pPr algn="l" defTabSz="914400" rtl="0" eaLnBrk="1" latinLnBrk="0" hangingPunct="1">
              <a:lnSpc>
                <a:spcPct val="90000"/>
              </a:lnSpc>
              <a:spcBef>
                <a:spcPct val="0"/>
              </a:spcBef>
              <a:buNone/>
              <a:defRPr lang="en-GB" sz="4800" kern="1200">
                <a:solidFill>
                  <a:schemeClr val="tx1"/>
                </a:solidFill>
                <a:latin typeface="+mj-lt"/>
                <a:ea typeface="+mj-ea"/>
                <a:cs typeface="+mj-cs"/>
              </a:defRPr>
            </a:lvl1pPr>
          </a:lstStyle>
          <a:p>
            <a:r>
              <a:rPr lang="en-GB" sz="5400" b="1" dirty="0">
                <a:solidFill>
                  <a:schemeClr val="bg1"/>
                </a:solidFill>
              </a:rPr>
              <a:t>Dependant Adult</a:t>
            </a:r>
          </a:p>
        </p:txBody>
      </p:sp>
      <p:graphicFrame>
        <p:nvGraphicFramePr>
          <p:cNvPr id="7" name="Table 6">
            <a:extLst>
              <a:ext uri="{FF2B5EF4-FFF2-40B4-BE49-F238E27FC236}">
                <a16:creationId xmlns:a16="http://schemas.microsoft.com/office/drawing/2014/main" id="{51B9B768-9604-BBA7-0EE1-879B65AA529C}"/>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59504000"/>
              </p:ext>
            </p:extLst>
          </p:nvPr>
        </p:nvGraphicFramePr>
        <p:xfrm>
          <a:off x="1416717" y="5094128"/>
          <a:ext cx="2764758" cy="1007410"/>
        </p:xfrm>
        <a:graphic>
          <a:graphicData uri="http://schemas.openxmlformats.org/drawingml/2006/table">
            <a:tbl>
              <a:tblPr firstRow="1" firstCol="1" bandRow="1">
                <a:tableStyleId>{00A15C55-8517-42AA-B614-E9B94910E393}</a:tableStyleId>
              </a:tblPr>
              <a:tblGrid>
                <a:gridCol w="921586">
                  <a:extLst>
                    <a:ext uri="{9D8B030D-6E8A-4147-A177-3AD203B41FA5}">
                      <a16:colId xmlns:a16="http://schemas.microsoft.com/office/drawing/2014/main" val="2715861334"/>
                    </a:ext>
                  </a:extLst>
                </a:gridCol>
                <a:gridCol w="921586">
                  <a:extLst>
                    <a:ext uri="{9D8B030D-6E8A-4147-A177-3AD203B41FA5}">
                      <a16:colId xmlns:a16="http://schemas.microsoft.com/office/drawing/2014/main" val="315533724"/>
                    </a:ext>
                  </a:extLst>
                </a:gridCol>
                <a:gridCol w="921586">
                  <a:extLst>
                    <a:ext uri="{9D8B030D-6E8A-4147-A177-3AD203B41FA5}">
                      <a16:colId xmlns:a16="http://schemas.microsoft.com/office/drawing/2014/main" val="617836163"/>
                    </a:ext>
                  </a:extLst>
                </a:gridCol>
              </a:tblGrid>
              <a:tr h="277486">
                <a:tc>
                  <a:txBody>
                    <a:bodyPr/>
                    <a:lstStyle/>
                    <a:p>
                      <a:pPr>
                        <a:lnSpc>
                          <a:spcPct val="107000"/>
                        </a:lnSpc>
                        <a:spcAft>
                          <a:spcPts val="800"/>
                        </a:spcAft>
                      </a:pPr>
                      <a:r>
                        <a:rPr lang="en-GB" sz="1100" kern="100">
                          <a:effectLst/>
                        </a:rPr>
                        <a: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098707"/>
                  </a:ext>
                </a:extLst>
              </a:tr>
              <a:tr h="277486">
                <a:tc>
                  <a:txBody>
                    <a:bodyPr/>
                    <a:lstStyle/>
                    <a:p>
                      <a:pPr>
                        <a:lnSpc>
                          <a:spcPct val="107000"/>
                        </a:lnSpc>
                        <a:spcAft>
                          <a:spcPts val="800"/>
                        </a:spcAft>
                      </a:pPr>
                      <a:r>
                        <a:rPr lang="en-GB" sz="1100" kern="100">
                          <a:effectLst/>
                        </a:rPr>
                        <a:t>No</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98%</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99%</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38553029"/>
                  </a:ext>
                </a:extLst>
              </a:tr>
              <a:tr h="277486">
                <a:tc>
                  <a:txBody>
                    <a:bodyPr/>
                    <a:lstStyle/>
                    <a:p>
                      <a:pPr>
                        <a:lnSpc>
                          <a:spcPct val="107000"/>
                        </a:lnSpc>
                        <a:spcAft>
                          <a:spcPts val="800"/>
                        </a:spcAft>
                      </a:pPr>
                      <a:r>
                        <a:rPr lang="en-GB" sz="1100" kern="100">
                          <a:effectLst/>
                        </a:rPr>
                        <a:t>Yes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2%</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7200722"/>
                  </a:ext>
                </a:extLst>
              </a:tr>
            </a:tbl>
          </a:graphicData>
        </a:graphic>
      </p:graphicFrame>
      <p:graphicFrame>
        <p:nvGraphicFramePr>
          <p:cNvPr id="8" name="Table 7">
            <a:extLst>
              <a:ext uri="{FF2B5EF4-FFF2-40B4-BE49-F238E27FC236}">
                <a16:creationId xmlns:a16="http://schemas.microsoft.com/office/drawing/2014/main" id="{46411EE4-06BE-CA90-01CF-9625AEB63006}"/>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160607711"/>
              </p:ext>
            </p:extLst>
          </p:nvPr>
        </p:nvGraphicFramePr>
        <p:xfrm>
          <a:off x="8220075" y="5094129"/>
          <a:ext cx="2555208" cy="1082252"/>
        </p:xfrm>
        <a:graphic>
          <a:graphicData uri="http://schemas.openxmlformats.org/drawingml/2006/table">
            <a:tbl>
              <a:tblPr firstRow="1" firstCol="1" bandRow="1">
                <a:tableStyleId>{93296810-A885-4BE3-A3E7-6D5BEEA58F35}</a:tableStyleId>
              </a:tblPr>
              <a:tblGrid>
                <a:gridCol w="851736">
                  <a:extLst>
                    <a:ext uri="{9D8B030D-6E8A-4147-A177-3AD203B41FA5}">
                      <a16:colId xmlns:a16="http://schemas.microsoft.com/office/drawing/2014/main" val="1761495462"/>
                    </a:ext>
                  </a:extLst>
                </a:gridCol>
                <a:gridCol w="851736">
                  <a:extLst>
                    <a:ext uri="{9D8B030D-6E8A-4147-A177-3AD203B41FA5}">
                      <a16:colId xmlns:a16="http://schemas.microsoft.com/office/drawing/2014/main" val="2377455588"/>
                    </a:ext>
                  </a:extLst>
                </a:gridCol>
                <a:gridCol w="851736">
                  <a:extLst>
                    <a:ext uri="{9D8B030D-6E8A-4147-A177-3AD203B41FA5}">
                      <a16:colId xmlns:a16="http://schemas.microsoft.com/office/drawing/2014/main" val="3449208326"/>
                    </a:ext>
                  </a:extLst>
                </a:gridCol>
              </a:tblGrid>
              <a:tr h="314907">
                <a:tc>
                  <a:txBody>
                    <a:bodyPr/>
                    <a:lstStyle/>
                    <a:p>
                      <a:pPr>
                        <a:lnSpc>
                          <a:spcPct val="107000"/>
                        </a:lnSpc>
                        <a:spcAft>
                          <a:spcPts val="800"/>
                        </a:spcAft>
                      </a:pPr>
                      <a:r>
                        <a:rPr lang="en-GB" sz="1100" kern="100">
                          <a:effectLst/>
                        </a:rPr>
                        <a: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2023/2024</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1100" kern="100" dirty="0">
                          <a:effectLst/>
                        </a:rPr>
                        <a:t>2024/2025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9868839"/>
                  </a:ext>
                </a:extLst>
              </a:tr>
              <a:tr h="314907">
                <a:tc>
                  <a:txBody>
                    <a:bodyPr/>
                    <a:lstStyle/>
                    <a:p>
                      <a:pPr>
                        <a:lnSpc>
                          <a:spcPct val="107000"/>
                        </a:lnSpc>
                        <a:spcAft>
                          <a:spcPts val="800"/>
                        </a:spcAft>
                      </a:pPr>
                      <a:r>
                        <a:rPr lang="en-GB" sz="1100" kern="100">
                          <a:effectLst/>
                        </a:rPr>
                        <a:t>No</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87%</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91%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5113962"/>
                  </a:ext>
                </a:extLst>
              </a:tr>
              <a:tr h="314907">
                <a:tc>
                  <a:txBody>
                    <a:bodyPr/>
                    <a:lstStyle/>
                    <a:p>
                      <a:pPr>
                        <a:lnSpc>
                          <a:spcPct val="107000"/>
                        </a:lnSpc>
                        <a:spcAft>
                          <a:spcPts val="800"/>
                        </a:spcAft>
                      </a:pPr>
                      <a:r>
                        <a:rPr lang="en-GB" sz="1100" kern="100">
                          <a:effectLst/>
                        </a:rPr>
                        <a:t>Yes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13%</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100" b="1" kern="100" dirty="0">
                          <a:effectLst/>
                        </a:rPr>
                        <a:t>11%</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9870281"/>
                  </a:ext>
                </a:extLst>
              </a:tr>
            </a:tbl>
          </a:graphicData>
        </a:graphic>
      </p:graphicFrame>
      <p:sp>
        <p:nvSpPr>
          <p:cNvPr id="2" name="TextBox 1">
            <a:extLst>
              <a:ext uri="{FF2B5EF4-FFF2-40B4-BE49-F238E27FC236}">
                <a16:creationId xmlns:a16="http://schemas.microsoft.com/office/drawing/2014/main" id="{50E1C3C1-C60E-33F4-F391-9A6C366D12E4}"/>
              </a:ext>
              <a:ext uri="{C183D7F6-B498-43B3-948B-1728B52AA6E4}">
                <adec:decorative xmlns:adec="http://schemas.microsoft.com/office/drawing/2017/decorative" val="1"/>
              </a:ext>
            </a:extLst>
          </p:cNvPr>
          <p:cNvSpPr txBox="1"/>
          <p:nvPr/>
        </p:nvSpPr>
        <p:spPr>
          <a:xfrm>
            <a:off x="5979023" y="2230043"/>
            <a:ext cx="2189168" cy="3416320"/>
          </a:xfrm>
          <a:prstGeom prst="rect">
            <a:avLst/>
          </a:prstGeom>
          <a:noFill/>
        </p:spPr>
        <p:txBody>
          <a:bodyPr wrap="square" rtlCol="0">
            <a:spAutoFit/>
          </a:bodyPr>
          <a:lstStyle/>
          <a:p>
            <a:r>
              <a:rPr lang="en-GB" b="1" dirty="0">
                <a:solidFill>
                  <a:srgbClr val="000000"/>
                </a:solidFill>
                <a:latin typeface="+mj-lt"/>
              </a:rPr>
              <a:t>There has been a decrease in enrolments from individuals with a dependant child from 2024 to 2025.  There has also been a decrease in enrolments from those with no dependant adults</a:t>
            </a:r>
          </a:p>
        </p:txBody>
      </p:sp>
      <p:graphicFrame>
        <p:nvGraphicFramePr>
          <p:cNvPr id="9" name="Chart 8">
            <a:extLst>
              <a:ext uri="{FF2B5EF4-FFF2-40B4-BE49-F238E27FC236}">
                <a16:creationId xmlns:a16="http://schemas.microsoft.com/office/drawing/2014/main" id="{4EAAB764-9B6F-CBCD-2C8E-784A752C6B43}"/>
              </a:ext>
            </a:extLst>
          </p:cNvPr>
          <p:cNvGraphicFramePr>
            <a:graphicFrameLocks/>
          </p:cNvGraphicFramePr>
          <p:nvPr>
            <p:extLst>
              <p:ext uri="{D42A27DB-BD31-4B8C-83A1-F6EECF244321}">
                <p14:modId xmlns:p14="http://schemas.microsoft.com/office/powerpoint/2010/main" val="1289104625"/>
              </p:ext>
            </p:extLst>
          </p:nvPr>
        </p:nvGraphicFramePr>
        <p:xfrm>
          <a:off x="7488433" y="1763871"/>
          <a:ext cx="4877525" cy="32252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BAA6C25C-E503-7F66-F62E-4CEE73AEAA65}"/>
              </a:ext>
            </a:extLst>
          </p:cNvPr>
          <p:cNvGraphicFramePr>
            <a:graphicFrameLocks/>
          </p:cNvGraphicFramePr>
          <p:nvPr>
            <p:extLst>
              <p:ext uri="{D42A27DB-BD31-4B8C-83A1-F6EECF244321}">
                <p14:modId xmlns:p14="http://schemas.microsoft.com/office/powerpoint/2010/main" val="2247824123"/>
              </p:ext>
            </p:extLst>
          </p:nvPr>
        </p:nvGraphicFramePr>
        <p:xfrm>
          <a:off x="623497" y="2093657"/>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37362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 Boardroom</Template>
  <TotalTime>729</TotalTime>
  <Words>1038</Words>
  <Application>Microsoft Office PowerPoint</Application>
  <PresentationFormat>Widescreen</PresentationFormat>
  <Paragraphs>318</Paragraphs>
  <Slides>12</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Aptos</vt:lpstr>
      <vt:lpstr>Aptos Narrow</vt:lpstr>
      <vt:lpstr>Arial</vt:lpstr>
      <vt:lpstr>Calibri</vt:lpstr>
      <vt:lpstr>Century Gothic</vt:lpstr>
      <vt:lpstr>Courier New</vt:lpstr>
      <vt:lpstr>Gill Sans Nova</vt:lpstr>
      <vt:lpstr>Wingdings 3</vt:lpstr>
      <vt:lpstr>Ion Boardroom</vt:lpstr>
      <vt:lpstr>Student Equality Data  2024-2025</vt:lpstr>
      <vt:lpstr>Introduction</vt:lpstr>
      <vt:lpstr>Learning Support</vt:lpstr>
      <vt:lpstr>Gender</vt:lpstr>
      <vt:lpstr>Campus</vt:lpstr>
      <vt:lpstr>Age</vt:lpstr>
      <vt:lpstr>Religious Belief</vt:lpstr>
      <vt:lpstr>Sexual Orientation</vt:lpstr>
      <vt:lpstr>Dependant Child</vt:lpstr>
      <vt:lpstr>Community Background</vt:lpstr>
      <vt:lpstr>Racial Group</vt:lpstr>
      <vt:lpstr>Marital Status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Equality Data 2022-2023</dc:title>
  <dc:creator>Hamilton, Fiona</dc:creator>
  <cp:lastModifiedBy>Hamilton, Fiona</cp:lastModifiedBy>
  <cp:revision>23</cp:revision>
  <cp:lastPrinted>2024-08-09T08:44:49Z</cp:lastPrinted>
  <dcterms:created xsi:type="dcterms:W3CDTF">2023-08-30T15:07:17Z</dcterms:created>
  <dcterms:modified xsi:type="dcterms:W3CDTF">2025-10-17T14:37:02Z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Theme:9</vt:lpwstr>
  </property>
  <property fmtid="{D5CDD505-2E9C-101B-9397-08002B2CF9AE}" pid="3" name="ClassificationContentMarkingFooterText">
    <vt:lpwstr>[OFFICIAL] - Please treat this information as Official</vt:lpwstr>
  </property>
  <property fmtid="{D5CDD505-2E9C-101B-9397-08002B2CF9AE}" pid="4" name="MSIP_Label_ff44a2ee-19db-436a-ae94-56ddf3dc0511_Enabled">
    <vt:lpwstr>true</vt:lpwstr>
  </property>
  <property fmtid="{D5CDD505-2E9C-101B-9397-08002B2CF9AE}" pid="5" name="MSIP_Label_ff44a2ee-19db-436a-ae94-56ddf3dc0511_SetDate">
    <vt:lpwstr>2023-08-31T07:30:09Z</vt:lpwstr>
  </property>
  <property fmtid="{D5CDD505-2E9C-101B-9397-08002B2CF9AE}" pid="6" name="MSIP_Label_ff44a2ee-19db-436a-ae94-56ddf3dc0511_Method">
    <vt:lpwstr>Privileged</vt:lpwstr>
  </property>
  <property fmtid="{D5CDD505-2E9C-101B-9397-08002B2CF9AE}" pid="7" name="MSIP_Label_ff44a2ee-19db-436a-ae94-56ddf3dc0511_Name">
    <vt:lpwstr>Do Not Label</vt:lpwstr>
  </property>
  <property fmtid="{D5CDD505-2E9C-101B-9397-08002B2CF9AE}" pid="8" name="MSIP_Label_ff44a2ee-19db-436a-ae94-56ddf3dc0511_SiteId">
    <vt:lpwstr>2c282a6f-a0fc-4596-9ccc-2378f1b4cf1e</vt:lpwstr>
  </property>
  <property fmtid="{D5CDD505-2E9C-101B-9397-08002B2CF9AE}" pid="9" name="MSIP_Label_ff44a2ee-19db-436a-ae94-56ddf3dc0511_ActionId">
    <vt:lpwstr>d1991c80-9cfc-4a87-9238-7ad5b96cf75c</vt:lpwstr>
  </property>
  <property fmtid="{D5CDD505-2E9C-101B-9397-08002B2CF9AE}" pid="10" name="MSIP_Label_ff44a2ee-19db-436a-ae94-56ddf3dc0511_ContentBits">
    <vt:lpwstr>0</vt:lpwstr>
  </property>
</Properties>
</file>